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1" r:id="rId2"/>
    <p:sldId id="278" r:id="rId3"/>
    <p:sldId id="262" r:id="rId4"/>
    <p:sldId id="276" r:id="rId5"/>
    <p:sldId id="263" r:id="rId6"/>
    <p:sldId id="277" r:id="rId7"/>
    <p:sldId id="267" r:id="rId8"/>
    <p:sldId id="268" r:id="rId9"/>
    <p:sldId id="269" r:id="rId10"/>
    <p:sldId id="270" r:id="rId11"/>
    <p:sldId id="258" r:id="rId12"/>
    <p:sldId id="259" r:id="rId13"/>
    <p:sldId id="260" r:id="rId14"/>
    <p:sldId id="265" r:id="rId15"/>
    <p:sldId id="280" r:id="rId16"/>
    <p:sldId id="281" r:id="rId17"/>
    <p:sldId id="285" r:id="rId18"/>
    <p:sldId id="279" r:id="rId19"/>
    <p:sldId id="282" r:id="rId20"/>
    <p:sldId id="286" r:id="rId21"/>
    <p:sldId id="284" r:id="rId22"/>
    <p:sldId id="275" r:id="rId23"/>
  </p:sldIdLst>
  <p:sldSz cx="9144000" cy="6858000" type="screen4x3"/>
  <p:notesSz cx="6858000" cy="97234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86B48-1AF0-4594-B7E0-F5CA927A2459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ED3B0D1E-D0FF-4B04-B081-F32B99E68EF3}">
      <dgm:prSet phldrT="[besedilo]" custT="1"/>
      <dgm:spPr/>
      <dgm:t>
        <a:bodyPr/>
        <a:lstStyle/>
        <a:p>
          <a:r>
            <a:rPr lang="sl-SI" sz="2400" b="1" dirty="0">
              <a:latin typeface="Calibri" pitchFamily="34" charset="0"/>
            </a:rPr>
            <a:t>Nižje poklicno izobraževanje</a:t>
          </a:r>
        </a:p>
      </dgm:t>
    </dgm:pt>
    <dgm:pt modelId="{4544CB4B-1418-45B8-BCEA-5A75A1C6F1EA}" type="parTrans" cxnId="{3B1663D6-1322-495C-9DCD-BDA4D607D7F2}">
      <dgm:prSet/>
      <dgm:spPr/>
      <dgm:t>
        <a:bodyPr/>
        <a:lstStyle/>
        <a:p>
          <a:endParaRPr lang="sl-SI"/>
        </a:p>
      </dgm:t>
    </dgm:pt>
    <dgm:pt modelId="{9E1065A3-67A3-41FA-87D1-4C6AC7E3A7B8}" type="sibTrans" cxnId="{3B1663D6-1322-495C-9DCD-BDA4D607D7F2}">
      <dgm:prSet/>
      <dgm:spPr/>
      <dgm:t>
        <a:bodyPr/>
        <a:lstStyle/>
        <a:p>
          <a:endParaRPr lang="sl-SI"/>
        </a:p>
      </dgm:t>
    </dgm:pt>
    <dgm:pt modelId="{E22342D8-4ECE-4F2B-AE67-E232D8F38B1F}">
      <dgm:prSet phldrT="[besedilo]" custT="1"/>
      <dgm:spPr/>
      <dgm:t>
        <a:bodyPr/>
        <a:lstStyle/>
        <a:p>
          <a:pPr algn="ctr"/>
          <a:r>
            <a:rPr lang="sl-SI" sz="2000" dirty="0">
              <a:latin typeface="Calibri" pitchFamily="34" charset="0"/>
            </a:rPr>
            <a:t>- </a:t>
          </a:r>
        </a:p>
        <a:p>
          <a:pPr algn="ctr"/>
          <a:endParaRPr lang="sl-SI" sz="2400" b="1" dirty="0">
            <a:latin typeface="Calibri" pitchFamily="34" charset="0"/>
          </a:endParaRPr>
        </a:p>
        <a:p>
          <a:pPr algn="ctr"/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-končanih najmanj 7 razredov OŠ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-končana OŠ s prilagojenim programom</a:t>
          </a:r>
        </a:p>
        <a:p>
          <a:pPr algn="ctr"/>
          <a:endParaRPr lang="sl-SI" sz="1500" dirty="0"/>
        </a:p>
      </dgm:t>
    </dgm:pt>
    <dgm:pt modelId="{2D090184-1673-47F6-ADA5-73C0D0A74413}" type="parTrans" cxnId="{87C09E01-A85D-4751-B966-34E08E5D0D1C}">
      <dgm:prSet/>
      <dgm:spPr/>
      <dgm:t>
        <a:bodyPr/>
        <a:lstStyle/>
        <a:p>
          <a:endParaRPr lang="sl-SI"/>
        </a:p>
      </dgm:t>
    </dgm:pt>
    <dgm:pt modelId="{9A8E84E6-2C75-4422-80C2-E37F3918C1E1}" type="sibTrans" cxnId="{87C09E01-A85D-4751-B966-34E08E5D0D1C}">
      <dgm:prSet/>
      <dgm:spPr/>
      <dgm:t>
        <a:bodyPr/>
        <a:lstStyle/>
        <a:p>
          <a:endParaRPr lang="sl-SI"/>
        </a:p>
      </dgm:t>
    </dgm:pt>
    <dgm:pt modelId="{FA7FE4C1-0818-4F69-B85D-EF26AF48FC5D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2 leti</a:t>
          </a:r>
        </a:p>
      </dgm:t>
    </dgm:pt>
    <dgm:pt modelId="{BF147BA8-548C-4EFC-8F0F-441272E77CED}" type="parTrans" cxnId="{2B5E053D-D2F0-4D90-954F-955EF283BB6B}">
      <dgm:prSet/>
      <dgm:spPr/>
      <dgm:t>
        <a:bodyPr/>
        <a:lstStyle/>
        <a:p>
          <a:endParaRPr lang="sl-SI"/>
        </a:p>
      </dgm:t>
    </dgm:pt>
    <dgm:pt modelId="{3DE12ADB-3D06-4757-A3FD-9C148B3265DC}" type="sibTrans" cxnId="{2B5E053D-D2F0-4D90-954F-955EF283BB6B}">
      <dgm:prSet/>
      <dgm:spPr/>
      <dgm:t>
        <a:bodyPr/>
        <a:lstStyle/>
        <a:p>
          <a:endParaRPr lang="sl-SI"/>
        </a:p>
      </dgm:t>
    </dgm:pt>
    <dgm:pt modelId="{503269DD-FFD1-4919-8F6F-A496E50EC111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zaključni izpit</a:t>
          </a:r>
        </a:p>
      </dgm:t>
    </dgm:pt>
    <dgm:pt modelId="{59652099-160E-46DF-A760-F40C2D2AD6DF}" type="parTrans" cxnId="{29090272-46B9-4BD6-B989-CFAA37FF61B4}">
      <dgm:prSet/>
      <dgm:spPr/>
      <dgm:t>
        <a:bodyPr/>
        <a:lstStyle/>
        <a:p>
          <a:endParaRPr lang="sl-SI"/>
        </a:p>
      </dgm:t>
    </dgm:pt>
    <dgm:pt modelId="{35590E85-0985-473A-BCEB-13F2C2DBEDB3}" type="sibTrans" cxnId="{29090272-46B9-4BD6-B989-CFAA37FF61B4}">
      <dgm:prSet/>
      <dgm:spPr/>
      <dgm:t>
        <a:bodyPr/>
        <a:lstStyle/>
        <a:p>
          <a:endParaRPr lang="sl-SI"/>
        </a:p>
      </dgm:t>
    </dgm:pt>
    <dgm:pt modelId="{71144BEF-4A0D-4A93-906B-4A2A0608230C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-srednje poklicno ali srednje strokovno in tehniško izobraževanje</a:t>
          </a:r>
        </a:p>
      </dgm:t>
    </dgm:pt>
    <dgm:pt modelId="{CCB5C82F-CFC8-4350-A35E-E80761C29EBF}" type="parTrans" cxnId="{37FBDD7C-4998-4F21-8FF1-CFCFF5FF376A}">
      <dgm:prSet/>
      <dgm:spPr/>
      <dgm:t>
        <a:bodyPr/>
        <a:lstStyle/>
        <a:p>
          <a:endParaRPr lang="sl-SI"/>
        </a:p>
      </dgm:t>
    </dgm:pt>
    <dgm:pt modelId="{7080EEEF-28FF-40AD-BF46-28FEC26B4C5C}" type="sibTrans" cxnId="{37FBDD7C-4998-4F21-8FF1-CFCFF5FF376A}">
      <dgm:prSet/>
      <dgm:spPr/>
      <dgm:t>
        <a:bodyPr/>
        <a:lstStyle/>
        <a:p>
          <a:endParaRPr lang="sl-SI"/>
        </a:p>
      </dgm:t>
    </dgm:pt>
    <dgm:pt modelId="{471BCD79-A61B-43B1-98E7-85F94B8AD512}" type="pres">
      <dgm:prSet presAssocID="{1C886B48-1AF0-4594-B7E0-F5CA927A245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7E94CF-BE71-4B54-ACD6-C46283274474}" type="pres">
      <dgm:prSet presAssocID="{1C886B48-1AF0-4594-B7E0-F5CA927A2459}" presName="matrix" presStyleCnt="0"/>
      <dgm:spPr/>
    </dgm:pt>
    <dgm:pt modelId="{41DF4FC0-AEAF-45E6-8960-6961A02F4403}" type="pres">
      <dgm:prSet presAssocID="{1C886B48-1AF0-4594-B7E0-F5CA927A2459}" presName="tile1" presStyleLbl="node1" presStyleIdx="0" presStyleCnt="4"/>
      <dgm:spPr/>
    </dgm:pt>
    <dgm:pt modelId="{5956237D-6D0F-4B64-BC10-8BC0CC65A4C5}" type="pres">
      <dgm:prSet presAssocID="{1C886B48-1AF0-4594-B7E0-F5CA927A24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8B838EC-40EF-41BE-A191-96DA000369E3}" type="pres">
      <dgm:prSet presAssocID="{1C886B48-1AF0-4594-B7E0-F5CA927A2459}" presName="tile2" presStyleLbl="node1" presStyleIdx="1" presStyleCnt="4" custLinFactNeighborX="6000"/>
      <dgm:spPr/>
    </dgm:pt>
    <dgm:pt modelId="{259DDA16-360C-4D5A-AA9A-E487E34FFCD0}" type="pres">
      <dgm:prSet presAssocID="{1C886B48-1AF0-4594-B7E0-F5CA927A24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0B441F3-93A3-4D25-B73D-2175CA289BF7}" type="pres">
      <dgm:prSet presAssocID="{1C886B48-1AF0-4594-B7E0-F5CA927A2459}" presName="tile3" presStyleLbl="node1" presStyleIdx="2" presStyleCnt="4"/>
      <dgm:spPr/>
    </dgm:pt>
    <dgm:pt modelId="{4153453A-F813-4DCB-8749-AFF951A2C759}" type="pres">
      <dgm:prSet presAssocID="{1C886B48-1AF0-4594-B7E0-F5CA927A24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629DD3-0839-4F0C-B15E-42F310F3AEF9}" type="pres">
      <dgm:prSet presAssocID="{1C886B48-1AF0-4594-B7E0-F5CA927A2459}" presName="tile4" presStyleLbl="node1" presStyleIdx="3" presStyleCnt="4"/>
      <dgm:spPr/>
    </dgm:pt>
    <dgm:pt modelId="{D886FE8D-D9A5-4AA9-8962-3695A7DDEBA2}" type="pres">
      <dgm:prSet presAssocID="{1C886B48-1AF0-4594-B7E0-F5CA927A24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31C1C9A-54B0-43C3-967B-D5AD967624B9}" type="pres">
      <dgm:prSet presAssocID="{1C886B48-1AF0-4594-B7E0-F5CA927A2459}" presName="centerTile" presStyleLbl="fgShp" presStyleIdx="0" presStyleCnt="1" custScaleX="120209" custScaleY="79105" custLinFactNeighborX="105" custLinFactNeighborY="18657">
        <dgm:presLayoutVars>
          <dgm:chMax val="0"/>
          <dgm:chPref val="0"/>
        </dgm:presLayoutVars>
      </dgm:prSet>
      <dgm:spPr/>
    </dgm:pt>
  </dgm:ptLst>
  <dgm:cxnLst>
    <dgm:cxn modelId="{87C09E01-A85D-4751-B966-34E08E5D0D1C}" srcId="{ED3B0D1E-D0FF-4B04-B081-F32B99E68EF3}" destId="{E22342D8-4ECE-4F2B-AE67-E232D8F38B1F}" srcOrd="0" destOrd="0" parTransId="{2D090184-1673-47F6-ADA5-73C0D0A74413}" sibTransId="{9A8E84E6-2C75-4422-80C2-E37F3918C1E1}"/>
    <dgm:cxn modelId="{CAB9610E-488B-45D0-8961-17516DACD857}" type="presOf" srcId="{71144BEF-4A0D-4A93-906B-4A2A0608230C}" destId="{6F629DD3-0839-4F0C-B15E-42F310F3AEF9}" srcOrd="0" destOrd="0" presId="urn:microsoft.com/office/officeart/2005/8/layout/matrix1"/>
    <dgm:cxn modelId="{8B1B533A-3290-467B-A6F6-F4B75A52CF5A}" type="presOf" srcId="{1C886B48-1AF0-4594-B7E0-F5CA927A2459}" destId="{471BCD79-A61B-43B1-98E7-85F94B8AD512}" srcOrd="0" destOrd="0" presId="urn:microsoft.com/office/officeart/2005/8/layout/matrix1"/>
    <dgm:cxn modelId="{2B5E053D-D2F0-4D90-954F-955EF283BB6B}" srcId="{ED3B0D1E-D0FF-4B04-B081-F32B99E68EF3}" destId="{FA7FE4C1-0818-4F69-B85D-EF26AF48FC5D}" srcOrd="1" destOrd="0" parTransId="{BF147BA8-548C-4EFC-8F0F-441272E77CED}" sibTransId="{3DE12ADB-3D06-4757-A3FD-9C148B3265DC}"/>
    <dgm:cxn modelId="{B7F1EA5C-10B7-4E0D-A211-BF1E4A688ED4}" type="presOf" srcId="{FA7FE4C1-0818-4F69-B85D-EF26AF48FC5D}" destId="{259DDA16-360C-4D5A-AA9A-E487E34FFCD0}" srcOrd="1" destOrd="0" presId="urn:microsoft.com/office/officeart/2005/8/layout/matrix1"/>
    <dgm:cxn modelId="{D07E0C60-9184-42C5-9912-DBBC1A79F3F3}" type="presOf" srcId="{E22342D8-4ECE-4F2B-AE67-E232D8F38B1F}" destId="{5956237D-6D0F-4B64-BC10-8BC0CC65A4C5}" srcOrd="1" destOrd="0" presId="urn:microsoft.com/office/officeart/2005/8/layout/matrix1"/>
    <dgm:cxn modelId="{30FE4941-8D32-4A37-BF7B-A3CF987FF6D3}" type="presOf" srcId="{503269DD-FFD1-4919-8F6F-A496E50EC111}" destId="{4153453A-F813-4DCB-8749-AFF951A2C759}" srcOrd="1" destOrd="0" presId="urn:microsoft.com/office/officeart/2005/8/layout/matrix1"/>
    <dgm:cxn modelId="{29090272-46B9-4BD6-B989-CFAA37FF61B4}" srcId="{ED3B0D1E-D0FF-4B04-B081-F32B99E68EF3}" destId="{503269DD-FFD1-4919-8F6F-A496E50EC111}" srcOrd="2" destOrd="0" parTransId="{59652099-160E-46DF-A760-F40C2D2AD6DF}" sibTransId="{35590E85-0985-473A-BCEB-13F2C2DBEDB3}"/>
    <dgm:cxn modelId="{37FBDD7C-4998-4F21-8FF1-CFCFF5FF376A}" srcId="{ED3B0D1E-D0FF-4B04-B081-F32B99E68EF3}" destId="{71144BEF-4A0D-4A93-906B-4A2A0608230C}" srcOrd="3" destOrd="0" parTransId="{CCB5C82F-CFC8-4350-A35E-E80761C29EBF}" sibTransId="{7080EEEF-28FF-40AD-BF46-28FEC26B4C5C}"/>
    <dgm:cxn modelId="{B6F9F485-3D15-4D0F-A24D-081B1FAADAAE}" type="presOf" srcId="{503269DD-FFD1-4919-8F6F-A496E50EC111}" destId="{90B441F3-93A3-4D25-B73D-2175CA289BF7}" srcOrd="0" destOrd="0" presId="urn:microsoft.com/office/officeart/2005/8/layout/matrix1"/>
    <dgm:cxn modelId="{63FDDA89-2338-4B60-BB8A-6F2FCF499341}" type="presOf" srcId="{ED3B0D1E-D0FF-4B04-B081-F32B99E68EF3}" destId="{031C1C9A-54B0-43C3-967B-D5AD967624B9}" srcOrd="0" destOrd="0" presId="urn:microsoft.com/office/officeart/2005/8/layout/matrix1"/>
    <dgm:cxn modelId="{7A2EFB9F-6F83-4E5E-AF22-122ED96FA057}" type="presOf" srcId="{FA7FE4C1-0818-4F69-B85D-EF26AF48FC5D}" destId="{28B838EC-40EF-41BE-A191-96DA000369E3}" srcOrd="0" destOrd="0" presId="urn:microsoft.com/office/officeart/2005/8/layout/matrix1"/>
    <dgm:cxn modelId="{2DC777BE-247C-41EB-9264-3F17404E7A5A}" type="presOf" srcId="{71144BEF-4A0D-4A93-906B-4A2A0608230C}" destId="{D886FE8D-D9A5-4AA9-8962-3695A7DDEBA2}" srcOrd="1" destOrd="0" presId="urn:microsoft.com/office/officeart/2005/8/layout/matrix1"/>
    <dgm:cxn modelId="{3B1663D6-1322-495C-9DCD-BDA4D607D7F2}" srcId="{1C886B48-1AF0-4594-B7E0-F5CA927A2459}" destId="{ED3B0D1E-D0FF-4B04-B081-F32B99E68EF3}" srcOrd="0" destOrd="0" parTransId="{4544CB4B-1418-45B8-BCEA-5A75A1C6F1EA}" sibTransId="{9E1065A3-67A3-41FA-87D1-4C6AC7E3A7B8}"/>
    <dgm:cxn modelId="{8E5FAAE7-EB69-4618-8274-E511DCEB0B00}" type="presOf" srcId="{E22342D8-4ECE-4F2B-AE67-E232D8F38B1F}" destId="{41DF4FC0-AEAF-45E6-8960-6961A02F4403}" srcOrd="0" destOrd="0" presId="urn:microsoft.com/office/officeart/2005/8/layout/matrix1"/>
    <dgm:cxn modelId="{9FBC4F7D-9E0E-4F5B-8D58-9C3390E0CCD9}" type="presParOf" srcId="{471BCD79-A61B-43B1-98E7-85F94B8AD512}" destId="{187E94CF-BE71-4B54-ACD6-C46283274474}" srcOrd="0" destOrd="0" presId="urn:microsoft.com/office/officeart/2005/8/layout/matrix1"/>
    <dgm:cxn modelId="{EE7CAAD3-1421-4C32-8F94-9484511C8670}" type="presParOf" srcId="{187E94CF-BE71-4B54-ACD6-C46283274474}" destId="{41DF4FC0-AEAF-45E6-8960-6961A02F4403}" srcOrd="0" destOrd="0" presId="urn:microsoft.com/office/officeart/2005/8/layout/matrix1"/>
    <dgm:cxn modelId="{C093AA6E-006A-481A-BC42-FAA9FE0131B9}" type="presParOf" srcId="{187E94CF-BE71-4B54-ACD6-C46283274474}" destId="{5956237D-6D0F-4B64-BC10-8BC0CC65A4C5}" srcOrd="1" destOrd="0" presId="urn:microsoft.com/office/officeart/2005/8/layout/matrix1"/>
    <dgm:cxn modelId="{B799FA3A-1A3B-4F2D-9C3F-C0F05A8DE4C3}" type="presParOf" srcId="{187E94CF-BE71-4B54-ACD6-C46283274474}" destId="{28B838EC-40EF-41BE-A191-96DA000369E3}" srcOrd="2" destOrd="0" presId="urn:microsoft.com/office/officeart/2005/8/layout/matrix1"/>
    <dgm:cxn modelId="{18348580-A34F-437C-BF0E-1F5687EAD30B}" type="presParOf" srcId="{187E94CF-BE71-4B54-ACD6-C46283274474}" destId="{259DDA16-360C-4D5A-AA9A-E487E34FFCD0}" srcOrd="3" destOrd="0" presId="urn:microsoft.com/office/officeart/2005/8/layout/matrix1"/>
    <dgm:cxn modelId="{7482730B-C2EE-4076-A707-5AA6B319DB16}" type="presParOf" srcId="{187E94CF-BE71-4B54-ACD6-C46283274474}" destId="{90B441F3-93A3-4D25-B73D-2175CA289BF7}" srcOrd="4" destOrd="0" presId="urn:microsoft.com/office/officeart/2005/8/layout/matrix1"/>
    <dgm:cxn modelId="{3B83B2D7-0D05-4624-AC1B-B89922C6C768}" type="presParOf" srcId="{187E94CF-BE71-4B54-ACD6-C46283274474}" destId="{4153453A-F813-4DCB-8749-AFF951A2C759}" srcOrd="5" destOrd="0" presId="urn:microsoft.com/office/officeart/2005/8/layout/matrix1"/>
    <dgm:cxn modelId="{BB835758-D4B0-4AE6-BBBF-9192A8A489FF}" type="presParOf" srcId="{187E94CF-BE71-4B54-ACD6-C46283274474}" destId="{6F629DD3-0839-4F0C-B15E-42F310F3AEF9}" srcOrd="6" destOrd="0" presId="urn:microsoft.com/office/officeart/2005/8/layout/matrix1"/>
    <dgm:cxn modelId="{9C549C8D-A965-4898-9EC5-FABB99795E07}" type="presParOf" srcId="{187E94CF-BE71-4B54-ACD6-C46283274474}" destId="{D886FE8D-D9A5-4AA9-8962-3695A7DDEBA2}" srcOrd="7" destOrd="0" presId="urn:microsoft.com/office/officeart/2005/8/layout/matrix1"/>
    <dgm:cxn modelId="{5421DC89-2290-457D-8116-8C4F7B09B257}" type="presParOf" srcId="{471BCD79-A61B-43B1-98E7-85F94B8AD512}" destId="{031C1C9A-54B0-43C3-967B-D5AD967624B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886B48-1AF0-4594-B7E0-F5CA927A2459}" type="doc">
      <dgm:prSet loTypeId="urn:microsoft.com/office/officeart/2005/8/layout/matrix1" loCatId="matrix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D3B0D1E-D0FF-4B04-B081-F32B99E68EF3}">
      <dgm:prSet phldrT="[besedilo]" custT="1"/>
      <dgm:spPr/>
      <dgm:t>
        <a:bodyPr/>
        <a:lstStyle/>
        <a:p>
          <a:r>
            <a:rPr lang="sl-SI" sz="2400" b="1" dirty="0">
              <a:latin typeface="Calibri" pitchFamily="34" charset="0"/>
            </a:rPr>
            <a:t>Srednje poklicno izobraževanje</a:t>
          </a:r>
        </a:p>
      </dgm:t>
    </dgm:pt>
    <dgm:pt modelId="{4544CB4B-1418-45B8-BCEA-5A75A1C6F1EA}" type="parTrans" cxnId="{3B1663D6-1322-495C-9DCD-BDA4D607D7F2}">
      <dgm:prSet/>
      <dgm:spPr/>
      <dgm:t>
        <a:bodyPr/>
        <a:lstStyle/>
        <a:p>
          <a:endParaRPr lang="sl-SI"/>
        </a:p>
      </dgm:t>
    </dgm:pt>
    <dgm:pt modelId="{9E1065A3-67A3-41FA-87D1-4C6AC7E3A7B8}" type="sibTrans" cxnId="{3B1663D6-1322-495C-9DCD-BDA4D607D7F2}">
      <dgm:prSet/>
      <dgm:spPr/>
      <dgm:t>
        <a:bodyPr/>
        <a:lstStyle/>
        <a:p>
          <a:endParaRPr lang="sl-SI"/>
        </a:p>
      </dgm:t>
    </dgm:pt>
    <dgm:pt modelId="{E22342D8-4ECE-4F2B-AE67-E232D8F38B1F}">
      <dgm:prSet phldrT="[besedilo]" custT="1"/>
      <dgm:spPr/>
      <dgm:t>
        <a:bodyPr/>
        <a:lstStyle/>
        <a:p>
          <a:pPr algn="ctr"/>
          <a:r>
            <a:rPr lang="sl-SI" sz="2000" dirty="0">
              <a:latin typeface="Calibri" pitchFamily="34" charset="0"/>
            </a:rPr>
            <a:t>- </a:t>
          </a:r>
        </a:p>
        <a:p>
          <a:pPr algn="ctr"/>
          <a:endParaRPr lang="sl-SI" sz="2400" b="1" dirty="0">
            <a:latin typeface="Calibri" pitchFamily="34" charset="0"/>
          </a:endParaRPr>
        </a:p>
        <a:p>
          <a:pPr algn="ctr"/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-končana OŠ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-končano nižje poklicno izobraževanje</a:t>
          </a:r>
        </a:p>
        <a:p>
          <a:pPr algn="ctr"/>
          <a:endParaRPr lang="sl-SI" sz="1500" dirty="0"/>
        </a:p>
      </dgm:t>
    </dgm:pt>
    <dgm:pt modelId="{2D090184-1673-47F6-ADA5-73C0D0A74413}" type="parTrans" cxnId="{87C09E01-A85D-4751-B966-34E08E5D0D1C}">
      <dgm:prSet/>
      <dgm:spPr/>
      <dgm:t>
        <a:bodyPr/>
        <a:lstStyle/>
        <a:p>
          <a:endParaRPr lang="sl-SI"/>
        </a:p>
      </dgm:t>
    </dgm:pt>
    <dgm:pt modelId="{9A8E84E6-2C75-4422-80C2-E37F3918C1E1}" type="sibTrans" cxnId="{87C09E01-A85D-4751-B966-34E08E5D0D1C}">
      <dgm:prSet/>
      <dgm:spPr/>
      <dgm:t>
        <a:bodyPr/>
        <a:lstStyle/>
        <a:p>
          <a:endParaRPr lang="sl-SI"/>
        </a:p>
      </dgm:t>
    </dgm:pt>
    <dgm:pt modelId="{FA7FE4C1-0818-4F69-B85D-EF26AF48FC5D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3 leta</a:t>
          </a:r>
        </a:p>
      </dgm:t>
    </dgm:pt>
    <dgm:pt modelId="{BF147BA8-548C-4EFC-8F0F-441272E77CED}" type="parTrans" cxnId="{2B5E053D-D2F0-4D90-954F-955EF283BB6B}">
      <dgm:prSet/>
      <dgm:spPr/>
      <dgm:t>
        <a:bodyPr/>
        <a:lstStyle/>
        <a:p>
          <a:endParaRPr lang="sl-SI"/>
        </a:p>
      </dgm:t>
    </dgm:pt>
    <dgm:pt modelId="{3DE12ADB-3D06-4757-A3FD-9C148B3265DC}" type="sibTrans" cxnId="{2B5E053D-D2F0-4D90-954F-955EF283BB6B}">
      <dgm:prSet/>
      <dgm:spPr/>
      <dgm:t>
        <a:bodyPr/>
        <a:lstStyle/>
        <a:p>
          <a:endParaRPr lang="sl-SI"/>
        </a:p>
      </dgm:t>
    </dgm:pt>
    <dgm:pt modelId="{503269DD-FFD1-4919-8F6F-A496E50EC111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zaključni izpit</a:t>
          </a:r>
        </a:p>
      </dgm:t>
    </dgm:pt>
    <dgm:pt modelId="{59652099-160E-46DF-A760-F40C2D2AD6DF}" type="parTrans" cxnId="{29090272-46B9-4BD6-B989-CFAA37FF61B4}">
      <dgm:prSet/>
      <dgm:spPr/>
      <dgm:t>
        <a:bodyPr/>
        <a:lstStyle/>
        <a:p>
          <a:endParaRPr lang="sl-SI"/>
        </a:p>
      </dgm:t>
    </dgm:pt>
    <dgm:pt modelId="{35590E85-0985-473A-BCEB-13F2C2DBEDB3}" type="sibTrans" cxnId="{29090272-46B9-4BD6-B989-CFAA37FF61B4}">
      <dgm:prSet/>
      <dgm:spPr/>
      <dgm:t>
        <a:bodyPr/>
        <a:lstStyle/>
        <a:p>
          <a:endParaRPr lang="sl-SI"/>
        </a:p>
      </dgm:t>
    </dgm:pt>
    <dgm:pt modelId="{71144BEF-4A0D-4A93-906B-4A2A0608230C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-poklicno tehniško (3 + 2)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-maturitetni tečaj</a:t>
          </a:r>
        </a:p>
      </dgm:t>
    </dgm:pt>
    <dgm:pt modelId="{CCB5C82F-CFC8-4350-A35E-E80761C29EBF}" type="parTrans" cxnId="{37FBDD7C-4998-4F21-8FF1-CFCFF5FF376A}">
      <dgm:prSet/>
      <dgm:spPr/>
      <dgm:t>
        <a:bodyPr/>
        <a:lstStyle/>
        <a:p>
          <a:endParaRPr lang="sl-SI"/>
        </a:p>
      </dgm:t>
    </dgm:pt>
    <dgm:pt modelId="{7080EEEF-28FF-40AD-BF46-28FEC26B4C5C}" type="sibTrans" cxnId="{37FBDD7C-4998-4F21-8FF1-CFCFF5FF376A}">
      <dgm:prSet/>
      <dgm:spPr/>
      <dgm:t>
        <a:bodyPr/>
        <a:lstStyle/>
        <a:p>
          <a:endParaRPr lang="sl-SI"/>
        </a:p>
      </dgm:t>
    </dgm:pt>
    <dgm:pt modelId="{471BCD79-A61B-43B1-98E7-85F94B8AD512}" type="pres">
      <dgm:prSet presAssocID="{1C886B48-1AF0-4594-B7E0-F5CA927A245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7E94CF-BE71-4B54-ACD6-C46283274474}" type="pres">
      <dgm:prSet presAssocID="{1C886B48-1AF0-4594-B7E0-F5CA927A2459}" presName="matrix" presStyleCnt="0"/>
      <dgm:spPr/>
    </dgm:pt>
    <dgm:pt modelId="{41DF4FC0-AEAF-45E6-8960-6961A02F4403}" type="pres">
      <dgm:prSet presAssocID="{1C886B48-1AF0-4594-B7E0-F5CA927A2459}" presName="tile1" presStyleLbl="node1" presStyleIdx="0" presStyleCnt="4"/>
      <dgm:spPr/>
    </dgm:pt>
    <dgm:pt modelId="{5956237D-6D0F-4B64-BC10-8BC0CC65A4C5}" type="pres">
      <dgm:prSet presAssocID="{1C886B48-1AF0-4594-B7E0-F5CA927A24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8B838EC-40EF-41BE-A191-96DA000369E3}" type="pres">
      <dgm:prSet presAssocID="{1C886B48-1AF0-4594-B7E0-F5CA927A2459}" presName="tile2" presStyleLbl="node1" presStyleIdx="1" presStyleCnt="4" custLinFactNeighborX="6000"/>
      <dgm:spPr/>
    </dgm:pt>
    <dgm:pt modelId="{259DDA16-360C-4D5A-AA9A-E487E34FFCD0}" type="pres">
      <dgm:prSet presAssocID="{1C886B48-1AF0-4594-B7E0-F5CA927A24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0B441F3-93A3-4D25-B73D-2175CA289BF7}" type="pres">
      <dgm:prSet presAssocID="{1C886B48-1AF0-4594-B7E0-F5CA927A2459}" presName="tile3" presStyleLbl="node1" presStyleIdx="2" presStyleCnt="4"/>
      <dgm:spPr/>
    </dgm:pt>
    <dgm:pt modelId="{4153453A-F813-4DCB-8749-AFF951A2C759}" type="pres">
      <dgm:prSet presAssocID="{1C886B48-1AF0-4594-B7E0-F5CA927A24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629DD3-0839-4F0C-B15E-42F310F3AEF9}" type="pres">
      <dgm:prSet presAssocID="{1C886B48-1AF0-4594-B7E0-F5CA927A2459}" presName="tile4" presStyleLbl="node1" presStyleIdx="3" presStyleCnt="4"/>
      <dgm:spPr/>
    </dgm:pt>
    <dgm:pt modelId="{D886FE8D-D9A5-4AA9-8962-3695A7DDEBA2}" type="pres">
      <dgm:prSet presAssocID="{1C886B48-1AF0-4594-B7E0-F5CA927A24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31C1C9A-54B0-43C3-967B-D5AD967624B9}" type="pres">
      <dgm:prSet presAssocID="{1C886B48-1AF0-4594-B7E0-F5CA927A2459}" presName="centerTile" presStyleLbl="fgShp" presStyleIdx="0" presStyleCnt="1" custScaleX="120209" custScaleY="79105" custLinFactNeighborX="105" custLinFactNeighborY="18657">
        <dgm:presLayoutVars>
          <dgm:chMax val="0"/>
          <dgm:chPref val="0"/>
        </dgm:presLayoutVars>
      </dgm:prSet>
      <dgm:spPr/>
    </dgm:pt>
  </dgm:ptLst>
  <dgm:cxnLst>
    <dgm:cxn modelId="{87C09E01-A85D-4751-B966-34E08E5D0D1C}" srcId="{ED3B0D1E-D0FF-4B04-B081-F32B99E68EF3}" destId="{E22342D8-4ECE-4F2B-AE67-E232D8F38B1F}" srcOrd="0" destOrd="0" parTransId="{2D090184-1673-47F6-ADA5-73C0D0A74413}" sibTransId="{9A8E84E6-2C75-4422-80C2-E37F3918C1E1}"/>
    <dgm:cxn modelId="{2B5E053D-D2F0-4D90-954F-955EF283BB6B}" srcId="{ED3B0D1E-D0FF-4B04-B081-F32B99E68EF3}" destId="{FA7FE4C1-0818-4F69-B85D-EF26AF48FC5D}" srcOrd="1" destOrd="0" parTransId="{BF147BA8-548C-4EFC-8F0F-441272E77CED}" sibTransId="{3DE12ADB-3D06-4757-A3FD-9C148B3265DC}"/>
    <dgm:cxn modelId="{5F617B43-6751-426D-9359-9A96EE51102A}" type="presOf" srcId="{1C886B48-1AF0-4594-B7E0-F5CA927A2459}" destId="{471BCD79-A61B-43B1-98E7-85F94B8AD512}" srcOrd="0" destOrd="0" presId="urn:microsoft.com/office/officeart/2005/8/layout/matrix1"/>
    <dgm:cxn modelId="{24D3E56D-6493-4DF0-B38B-7950D0CEB6C2}" type="presOf" srcId="{E22342D8-4ECE-4F2B-AE67-E232D8F38B1F}" destId="{41DF4FC0-AEAF-45E6-8960-6961A02F4403}" srcOrd="0" destOrd="0" presId="urn:microsoft.com/office/officeart/2005/8/layout/matrix1"/>
    <dgm:cxn modelId="{1E309D50-1D1D-4399-95EE-AD838AD4D953}" type="presOf" srcId="{503269DD-FFD1-4919-8F6F-A496E50EC111}" destId="{4153453A-F813-4DCB-8749-AFF951A2C759}" srcOrd="1" destOrd="0" presId="urn:microsoft.com/office/officeart/2005/8/layout/matrix1"/>
    <dgm:cxn modelId="{29090272-46B9-4BD6-B989-CFAA37FF61B4}" srcId="{ED3B0D1E-D0FF-4B04-B081-F32B99E68EF3}" destId="{503269DD-FFD1-4919-8F6F-A496E50EC111}" srcOrd="2" destOrd="0" parTransId="{59652099-160E-46DF-A760-F40C2D2AD6DF}" sibTransId="{35590E85-0985-473A-BCEB-13F2C2DBEDB3}"/>
    <dgm:cxn modelId="{37FBDD7C-4998-4F21-8FF1-CFCFF5FF376A}" srcId="{ED3B0D1E-D0FF-4B04-B081-F32B99E68EF3}" destId="{71144BEF-4A0D-4A93-906B-4A2A0608230C}" srcOrd="3" destOrd="0" parTransId="{CCB5C82F-CFC8-4350-A35E-E80761C29EBF}" sibTransId="{7080EEEF-28FF-40AD-BF46-28FEC26B4C5C}"/>
    <dgm:cxn modelId="{73E9458F-9A67-42A5-8260-C6A649632E56}" type="presOf" srcId="{E22342D8-4ECE-4F2B-AE67-E232D8F38B1F}" destId="{5956237D-6D0F-4B64-BC10-8BC0CC65A4C5}" srcOrd="1" destOrd="0" presId="urn:microsoft.com/office/officeart/2005/8/layout/matrix1"/>
    <dgm:cxn modelId="{41C389A7-17BC-4B6C-858D-BAD5315C8896}" type="presOf" srcId="{71144BEF-4A0D-4A93-906B-4A2A0608230C}" destId="{6F629DD3-0839-4F0C-B15E-42F310F3AEF9}" srcOrd="0" destOrd="0" presId="urn:microsoft.com/office/officeart/2005/8/layout/matrix1"/>
    <dgm:cxn modelId="{A3313CB3-BCCD-4337-AE30-74F298C94885}" type="presOf" srcId="{FA7FE4C1-0818-4F69-B85D-EF26AF48FC5D}" destId="{259DDA16-360C-4D5A-AA9A-E487E34FFCD0}" srcOrd="1" destOrd="0" presId="urn:microsoft.com/office/officeart/2005/8/layout/matrix1"/>
    <dgm:cxn modelId="{813BCAB8-EB97-437F-A0A0-A84C8C011A80}" type="presOf" srcId="{FA7FE4C1-0818-4F69-B85D-EF26AF48FC5D}" destId="{28B838EC-40EF-41BE-A191-96DA000369E3}" srcOrd="0" destOrd="0" presId="urn:microsoft.com/office/officeart/2005/8/layout/matrix1"/>
    <dgm:cxn modelId="{3B1663D6-1322-495C-9DCD-BDA4D607D7F2}" srcId="{1C886B48-1AF0-4594-B7E0-F5CA927A2459}" destId="{ED3B0D1E-D0FF-4B04-B081-F32B99E68EF3}" srcOrd="0" destOrd="0" parTransId="{4544CB4B-1418-45B8-BCEA-5A75A1C6F1EA}" sibTransId="{9E1065A3-67A3-41FA-87D1-4C6AC7E3A7B8}"/>
    <dgm:cxn modelId="{68C443D9-0543-4EDF-9AEF-955F3578B330}" type="presOf" srcId="{71144BEF-4A0D-4A93-906B-4A2A0608230C}" destId="{D886FE8D-D9A5-4AA9-8962-3695A7DDEBA2}" srcOrd="1" destOrd="0" presId="urn:microsoft.com/office/officeart/2005/8/layout/matrix1"/>
    <dgm:cxn modelId="{9DAA4DDE-A4E9-4F59-A53D-72CBA3F0568D}" type="presOf" srcId="{ED3B0D1E-D0FF-4B04-B081-F32B99E68EF3}" destId="{031C1C9A-54B0-43C3-967B-D5AD967624B9}" srcOrd="0" destOrd="0" presId="urn:microsoft.com/office/officeart/2005/8/layout/matrix1"/>
    <dgm:cxn modelId="{F822FAEC-CD2E-4F06-A351-60AD921791C6}" type="presOf" srcId="{503269DD-FFD1-4919-8F6F-A496E50EC111}" destId="{90B441F3-93A3-4D25-B73D-2175CA289BF7}" srcOrd="0" destOrd="0" presId="urn:microsoft.com/office/officeart/2005/8/layout/matrix1"/>
    <dgm:cxn modelId="{38319369-1C3E-4093-8244-D47F60C94F07}" type="presParOf" srcId="{471BCD79-A61B-43B1-98E7-85F94B8AD512}" destId="{187E94CF-BE71-4B54-ACD6-C46283274474}" srcOrd="0" destOrd="0" presId="urn:microsoft.com/office/officeart/2005/8/layout/matrix1"/>
    <dgm:cxn modelId="{729F4EB4-2ABE-4CDB-AC19-971E5A027F65}" type="presParOf" srcId="{187E94CF-BE71-4B54-ACD6-C46283274474}" destId="{41DF4FC0-AEAF-45E6-8960-6961A02F4403}" srcOrd="0" destOrd="0" presId="urn:microsoft.com/office/officeart/2005/8/layout/matrix1"/>
    <dgm:cxn modelId="{E7B66975-D961-4FEE-BF48-F61F42219014}" type="presParOf" srcId="{187E94CF-BE71-4B54-ACD6-C46283274474}" destId="{5956237D-6D0F-4B64-BC10-8BC0CC65A4C5}" srcOrd="1" destOrd="0" presId="urn:microsoft.com/office/officeart/2005/8/layout/matrix1"/>
    <dgm:cxn modelId="{F7D957DD-09E6-464B-A912-732CF6A4721A}" type="presParOf" srcId="{187E94CF-BE71-4B54-ACD6-C46283274474}" destId="{28B838EC-40EF-41BE-A191-96DA000369E3}" srcOrd="2" destOrd="0" presId="urn:microsoft.com/office/officeart/2005/8/layout/matrix1"/>
    <dgm:cxn modelId="{496893F7-DBFB-4C3F-BB9C-9FDDFD07472C}" type="presParOf" srcId="{187E94CF-BE71-4B54-ACD6-C46283274474}" destId="{259DDA16-360C-4D5A-AA9A-E487E34FFCD0}" srcOrd="3" destOrd="0" presId="urn:microsoft.com/office/officeart/2005/8/layout/matrix1"/>
    <dgm:cxn modelId="{A9F4EAD7-F61E-4388-BA0A-64C9D1E3474B}" type="presParOf" srcId="{187E94CF-BE71-4B54-ACD6-C46283274474}" destId="{90B441F3-93A3-4D25-B73D-2175CA289BF7}" srcOrd="4" destOrd="0" presId="urn:microsoft.com/office/officeart/2005/8/layout/matrix1"/>
    <dgm:cxn modelId="{D8995CC4-3AF3-4274-97B7-2B5DD9B10449}" type="presParOf" srcId="{187E94CF-BE71-4B54-ACD6-C46283274474}" destId="{4153453A-F813-4DCB-8749-AFF951A2C759}" srcOrd="5" destOrd="0" presId="urn:microsoft.com/office/officeart/2005/8/layout/matrix1"/>
    <dgm:cxn modelId="{913D132F-F174-4A22-A6A8-8C03232B02A7}" type="presParOf" srcId="{187E94CF-BE71-4B54-ACD6-C46283274474}" destId="{6F629DD3-0839-4F0C-B15E-42F310F3AEF9}" srcOrd="6" destOrd="0" presId="urn:microsoft.com/office/officeart/2005/8/layout/matrix1"/>
    <dgm:cxn modelId="{97F8A84F-137E-419B-8F78-3A38572EA6FA}" type="presParOf" srcId="{187E94CF-BE71-4B54-ACD6-C46283274474}" destId="{D886FE8D-D9A5-4AA9-8962-3695A7DDEBA2}" srcOrd="7" destOrd="0" presId="urn:microsoft.com/office/officeart/2005/8/layout/matrix1"/>
    <dgm:cxn modelId="{18BC7ADD-D4F8-485E-8438-A234365D55D6}" type="presParOf" srcId="{471BCD79-A61B-43B1-98E7-85F94B8AD512}" destId="{031C1C9A-54B0-43C3-967B-D5AD967624B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886B48-1AF0-4594-B7E0-F5CA927A2459}" type="doc">
      <dgm:prSet loTypeId="urn:microsoft.com/office/officeart/2005/8/layout/matrix1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l-SI"/>
        </a:p>
      </dgm:t>
    </dgm:pt>
    <dgm:pt modelId="{ED3B0D1E-D0FF-4B04-B081-F32B99E68EF3}">
      <dgm:prSet phldrT="[besedilo]" custT="1"/>
      <dgm:spPr/>
      <dgm:t>
        <a:bodyPr/>
        <a:lstStyle/>
        <a:p>
          <a:r>
            <a:rPr lang="sl-SI" sz="2400" b="1" dirty="0">
              <a:latin typeface="Calibri" pitchFamily="34" charset="0"/>
            </a:rPr>
            <a:t>Srednje strokovno in tehniško</a:t>
          </a:r>
        </a:p>
      </dgm:t>
    </dgm:pt>
    <dgm:pt modelId="{4544CB4B-1418-45B8-BCEA-5A75A1C6F1EA}" type="parTrans" cxnId="{3B1663D6-1322-495C-9DCD-BDA4D607D7F2}">
      <dgm:prSet/>
      <dgm:spPr/>
      <dgm:t>
        <a:bodyPr/>
        <a:lstStyle/>
        <a:p>
          <a:endParaRPr lang="sl-SI"/>
        </a:p>
      </dgm:t>
    </dgm:pt>
    <dgm:pt modelId="{9E1065A3-67A3-41FA-87D1-4C6AC7E3A7B8}" type="sibTrans" cxnId="{3B1663D6-1322-495C-9DCD-BDA4D607D7F2}">
      <dgm:prSet/>
      <dgm:spPr/>
      <dgm:t>
        <a:bodyPr/>
        <a:lstStyle/>
        <a:p>
          <a:endParaRPr lang="sl-SI"/>
        </a:p>
      </dgm:t>
    </dgm:pt>
    <dgm:pt modelId="{E22342D8-4ECE-4F2B-AE67-E232D8F38B1F}">
      <dgm:prSet phldrT="[besedilo]" custT="1"/>
      <dgm:spPr/>
      <dgm:t>
        <a:bodyPr/>
        <a:lstStyle/>
        <a:p>
          <a:pPr algn="ctr"/>
          <a:r>
            <a:rPr lang="sl-SI" sz="2000" dirty="0">
              <a:latin typeface="Calibri" pitchFamily="34" charset="0"/>
            </a:rPr>
            <a:t>- </a:t>
          </a:r>
        </a:p>
        <a:p>
          <a:pPr algn="ctr"/>
          <a:endParaRPr lang="sl-SI" sz="2400" b="1" dirty="0">
            <a:latin typeface="Calibri" pitchFamily="34" charset="0"/>
          </a:endParaRPr>
        </a:p>
        <a:p>
          <a:pPr algn="ctr"/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-končana OŠ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-končano nižje poklicno izobraževanje</a:t>
          </a:r>
        </a:p>
        <a:p>
          <a:pPr algn="ctr"/>
          <a:endParaRPr lang="sl-SI" sz="1500" dirty="0"/>
        </a:p>
      </dgm:t>
    </dgm:pt>
    <dgm:pt modelId="{2D090184-1673-47F6-ADA5-73C0D0A74413}" type="parTrans" cxnId="{87C09E01-A85D-4751-B966-34E08E5D0D1C}">
      <dgm:prSet/>
      <dgm:spPr/>
      <dgm:t>
        <a:bodyPr/>
        <a:lstStyle/>
        <a:p>
          <a:endParaRPr lang="sl-SI"/>
        </a:p>
      </dgm:t>
    </dgm:pt>
    <dgm:pt modelId="{9A8E84E6-2C75-4422-80C2-E37F3918C1E1}" type="sibTrans" cxnId="{87C09E01-A85D-4751-B966-34E08E5D0D1C}">
      <dgm:prSet/>
      <dgm:spPr/>
      <dgm:t>
        <a:bodyPr/>
        <a:lstStyle/>
        <a:p>
          <a:endParaRPr lang="sl-SI"/>
        </a:p>
      </dgm:t>
    </dgm:pt>
    <dgm:pt modelId="{FA7FE4C1-0818-4F69-B85D-EF26AF48FC5D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4 leta</a:t>
          </a:r>
        </a:p>
      </dgm:t>
    </dgm:pt>
    <dgm:pt modelId="{BF147BA8-548C-4EFC-8F0F-441272E77CED}" type="parTrans" cxnId="{2B5E053D-D2F0-4D90-954F-955EF283BB6B}">
      <dgm:prSet/>
      <dgm:spPr/>
      <dgm:t>
        <a:bodyPr/>
        <a:lstStyle/>
        <a:p>
          <a:endParaRPr lang="sl-SI"/>
        </a:p>
      </dgm:t>
    </dgm:pt>
    <dgm:pt modelId="{3DE12ADB-3D06-4757-A3FD-9C148B3265DC}" type="sibTrans" cxnId="{2B5E053D-D2F0-4D90-954F-955EF283BB6B}">
      <dgm:prSet/>
      <dgm:spPr/>
      <dgm:t>
        <a:bodyPr/>
        <a:lstStyle/>
        <a:p>
          <a:endParaRPr lang="sl-SI"/>
        </a:p>
      </dgm:t>
    </dgm:pt>
    <dgm:pt modelId="{503269DD-FFD1-4919-8F6F-A496E50EC111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poklicna matura</a:t>
          </a:r>
        </a:p>
      </dgm:t>
    </dgm:pt>
    <dgm:pt modelId="{59652099-160E-46DF-A760-F40C2D2AD6DF}" type="parTrans" cxnId="{29090272-46B9-4BD6-B989-CFAA37FF61B4}">
      <dgm:prSet/>
      <dgm:spPr/>
      <dgm:t>
        <a:bodyPr/>
        <a:lstStyle/>
        <a:p>
          <a:endParaRPr lang="sl-SI"/>
        </a:p>
      </dgm:t>
    </dgm:pt>
    <dgm:pt modelId="{35590E85-0985-473A-BCEB-13F2C2DBEDB3}" type="sibTrans" cxnId="{29090272-46B9-4BD6-B989-CFAA37FF61B4}">
      <dgm:prSet/>
      <dgm:spPr/>
      <dgm:t>
        <a:bodyPr/>
        <a:lstStyle/>
        <a:p>
          <a:endParaRPr lang="sl-SI"/>
        </a:p>
      </dgm:t>
    </dgm:pt>
    <dgm:pt modelId="{71144BEF-4A0D-4A93-906B-4A2A0608230C}">
      <dgm:prSet phldrT="[besedilo]" custT="1"/>
      <dgm:spPr/>
      <dgm:t>
        <a:bodyPr/>
        <a:lstStyle/>
        <a:p>
          <a:r>
            <a:rPr lang="sl-SI" sz="2000" b="1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r>
            <a:rPr lang="sl-SI" sz="2000" dirty="0">
              <a:solidFill>
                <a:schemeClr val="tx1"/>
              </a:solidFill>
              <a:latin typeface="Calibri" pitchFamily="34" charset="0"/>
            </a:rPr>
            <a:t>-višje in visoke strokovne šole</a:t>
          </a:r>
        </a:p>
        <a:p>
          <a:r>
            <a:rPr lang="sl-SI" sz="2000" dirty="0">
              <a:solidFill>
                <a:schemeClr val="tx1"/>
              </a:solidFill>
              <a:latin typeface="Calibri" pitchFamily="34" charset="0"/>
            </a:rPr>
            <a:t>-s predmetom splošne mature: nekateri univerzitetni programi</a:t>
          </a:r>
        </a:p>
        <a:p>
          <a:r>
            <a:rPr lang="sl-SI" sz="2000" dirty="0">
              <a:solidFill>
                <a:schemeClr val="tx1"/>
              </a:solidFill>
              <a:latin typeface="Calibri" pitchFamily="34" charset="0"/>
            </a:rPr>
            <a:t>-maturitetni tečaj</a:t>
          </a:r>
        </a:p>
      </dgm:t>
    </dgm:pt>
    <dgm:pt modelId="{CCB5C82F-CFC8-4350-A35E-E80761C29EBF}" type="parTrans" cxnId="{37FBDD7C-4998-4F21-8FF1-CFCFF5FF376A}">
      <dgm:prSet/>
      <dgm:spPr/>
      <dgm:t>
        <a:bodyPr/>
        <a:lstStyle/>
        <a:p>
          <a:endParaRPr lang="sl-SI"/>
        </a:p>
      </dgm:t>
    </dgm:pt>
    <dgm:pt modelId="{7080EEEF-28FF-40AD-BF46-28FEC26B4C5C}" type="sibTrans" cxnId="{37FBDD7C-4998-4F21-8FF1-CFCFF5FF376A}">
      <dgm:prSet/>
      <dgm:spPr/>
      <dgm:t>
        <a:bodyPr/>
        <a:lstStyle/>
        <a:p>
          <a:endParaRPr lang="sl-SI"/>
        </a:p>
      </dgm:t>
    </dgm:pt>
    <dgm:pt modelId="{471BCD79-A61B-43B1-98E7-85F94B8AD512}" type="pres">
      <dgm:prSet presAssocID="{1C886B48-1AF0-4594-B7E0-F5CA927A245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7E94CF-BE71-4B54-ACD6-C46283274474}" type="pres">
      <dgm:prSet presAssocID="{1C886B48-1AF0-4594-B7E0-F5CA927A2459}" presName="matrix" presStyleCnt="0"/>
      <dgm:spPr/>
    </dgm:pt>
    <dgm:pt modelId="{41DF4FC0-AEAF-45E6-8960-6961A02F4403}" type="pres">
      <dgm:prSet presAssocID="{1C886B48-1AF0-4594-B7E0-F5CA927A2459}" presName="tile1" presStyleLbl="node1" presStyleIdx="0" presStyleCnt="4"/>
      <dgm:spPr/>
    </dgm:pt>
    <dgm:pt modelId="{5956237D-6D0F-4B64-BC10-8BC0CC65A4C5}" type="pres">
      <dgm:prSet presAssocID="{1C886B48-1AF0-4594-B7E0-F5CA927A24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8B838EC-40EF-41BE-A191-96DA000369E3}" type="pres">
      <dgm:prSet presAssocID="{1C886B48-1AF0-4594-B7E0-F5CA927A2459}" presName="tile2" presStyleLbl="node1" presStyleIdx="1" presStyleCnt="4" custLinFactNeighborX="6000"/>
      <dgm:spPr/>
    </dgm:pt>
    <dgm:pt modelId="{259DDA16-360C-4D5A-AA9A-E487E34FFCD0}" type="pres">
      <dgm:prSet presAssocID="{1C886B48-1AF0-4594-B7E0-F5CA927A24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0B441F3-93A3-4D25-B73D-2175CA289BF7}" type="pres">
      <dgm:prSet presAssocID="{1C886B48-1AF0-4594-B7E0-F5CA927A2459}" presName="tile3" presStyleLbl="node1" presStyleIdx="2" presStyleCnt="4"/>
      <dgm:spPr/>
    </dgm:pt>
    <dgm:pt modelId="{4153453A-F813-4DCB-8749-AFF951A2C759}" type="pres">
      <dgm:prSet presAssocID="{1C886B48-1AF0-4594-B7E0-F5CA927A24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629DD3-0839-4F0C-B15E-42F310F3AEF9}" type="pres">
      <dgm:prSet presAssocID="{1C886B48-1AF0-4594-B7E0-F5CA927A2459}" presName="tile4" presStyleLbl="node1" presStyleIdx="3" presStyleCnt="4"/>
      <dgm:spPr/>
    </dgm:pt>
    <dgm:pt modelId="{D886FE8D-D9A5-4AA9-8962-3695A7DDEBA2}" type="pres">
      <dgm:prSet presAssocID="{1C886B48-1AF0-4594-B7E0-F5CA927A24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31C1C9A-54B0-43C3-967B-D5AD967624B9}" type="pres">
      <dgm:prSet presAssocID="{1C886B48-1AF0-4594-B7E0-F5CA927A2459}" presName="centerTile" presStyleLbl="fgShp" presStyleIdx="0" presStyleCnt="1" custScaleX="120209" custScaleY="79105" custLinFactNeighborX="3438" custLinFactNeighborY="6717">
        <dgm:presLayoutVars>
          <dgm:chMax val="0"/>
          <dgm:chPref val="0"/>
        </dgm:presLayoutVars>
      </dgm:prSet>
      <dgm:spPr/>
    </dgm:pt>
  </dgm:ptLst>
  <dgm:cxnLst>
    <dgm:cxn modelId="{763ED400-4512-4E08-B3FB-56A787A781B0}" type="presOf" srcId="{1C886B48-1AF0-4594-B7E0-F5CA927A2459}" destId="{471BCD79-A61B-43B1-98E7-85F94B8AD512}" srcOrd="0" destOrd="0" presId="urn:microsoft.com/office/officeart/2005/8/layout/matrix1"/>
    <dgm:cxn modelId="{87C09E01-A85D-4751-B966-34E08E5D0D1C}" srcId="{ED3B0D1E-D0FF-4B04-B081-F32B99E68EF3}" destId="{E22342D8-4ECE-4F2B-AE67-E232D8F38B1F}" srcOrd="0" destOrd="0" parTransId="{2D090184-1673-47F6-ADA5-73C0D0A74413}" sibTransId="{9A8E84E6-2C75-4422-80C2-E37F3918C1E1}"/>
    <dgm:cxn modelId="{33951019-AB21-4FD4-8427-17066497A2C7}" type="presOf" srcId="{71144BEF-4A0D-4A93-906B-4A2A0608230C}" destId="{D886FE8D-D9A5-4AA9-8962-3695A7DDEBA2}" srcOrd="1" destOrd="0" presId="urn:microsoft.com/office/officeart/2005/8/layout/matrix1"/>
    <dgm:cxn modelId="{7D81FF20-AF48-4B20-8134-8416C455B44F}" type="presOf" srcId="{503269DD-FFD1-4919-8F6F-A496E50EC111}" destId="{4153453A-F813-4DCB-8749-AFF951A2C759}" srcOrd="1" destOrd="0" presId="urn:microsoft.com/office/officeart/2005/8/layout/matrix1"/>
    <dgm:cxn modelId="{2B5E053D-D2F0-4D90-954F-955EF283BB6B}" srcId="{ED3B0D1E-D0FF-4B04-B081-F32B99E68EF3}" destId="{FA7FE4C1-0818-4F69-B85D-EF26AF48FC5D}" srcOrd="1" destOrd="0" parTransId="{BF147BA8-548C-4EFC-8F0F-441272E77CED}" sibTransId="{3DE12ADB-3D06-4757-A3FD-9C148B3265DC}"/>
    <dgm:cxn modelId="{B1107B3D-89CB-458D-80DA-C59A3E975707}" type="presOf" srcId="{E22342D8-4ECE-4F2B-AE67-E232D8F38B1F}" destId="{5956237D-6D0F-4B64-BC10-8BC0CC65A4C5}" srcOrd="1" destOrd="0" presId="urn:microsoft.com/office/officeart/2005/8/layout/matrix1"/>
    <dgm:cxn modelId="{29090272-46B9-4BD6-B989-CFAA37FF61B4}" srcId="{ED3B0D1E-D0FF-4B04-B081-F32B99E68EF3}" destId="{503269DD-FFD1-4919-8F6F-A496E50EC111}" srcOrd="2" destOrd="0" parTransId="{59652099-160E-46DF-A760-F40C2D2AD6DF}" sibTransId="{35590E85-0985-473A-BCEB-13F2C2DBEDB3}"/>
    <dgm:cxn modelId="{37FBDD7C-4998-4F21-8FF1-CFCFF5FF376A}" srcId="{ED3B0D1E-D0FF-4B04-B081-F32B99E68EF3}" destId="{71144BEF-4A0D-4A93-906B-4A2A0608230C}" srcOrd="3" destOrd="0" parTransId="{CCB5C82F-CFC8-4350-A35E-E80761C29EBF}" sibTransId="{7080EEEF-28FF-40AD-BF46-28FEC26B4C5C}"/>
    <dgm:cxn modelId="{BD681180-1292-4BE0-BCC1-F39CA5EFFE99}" type="presOf" srcId="{503269DD-FFD1-4919-8F6F-A496E50EC111}" destId="{90B441F3-93A3-4D25-B73D-2175CA289BF7}" srcOrd="0" destOrd="0" presId="urn:microsoft.com/office/officeart/2005/8/layout/matrix1"/>
    <dgm:cxn modelId="{E282C79D-3916-4F01-B75D-6BC477C746A4}" type="presOf" srcId="{E22342D8-4ECE-4F2B-AE67-E232D8F38B1F}" destId="{41DF4FC0-AEAF-45E6-8960-6961A02F4403}" srcOrd="0" destOrd="0" presId="urn:microsoft.com/office/officeart/2005/8/layout/matrix1"/>
    <dgm:cxn modelId="{06C1E8A5-69FB-4141-B613-3DD3AEE7CA15}" type="presOf" srcId="{71144BEF-4A0D-4A93-906B-4A2A0608230C}" destId="{6F629DD3-0839-4F0C-B15E-42F310F3AEF9}" srcOrd="0" destOrd="0" presId="urn:microsoft.com/office/officeart/2005/8/layout/matrix1"/>
    <dgm:cxn modelId="{7A068FAB-14E1-4575-AB95-883E282AC84D}" type="presOf" srcId="{FA7FE4C1-0818-4F69-B85D-EF26AF48FC5D}" destId="{28B838EC-40EF-41BE-A191-96DA000369E3}" srcOrd="0" destOrd="0" presId="urn:microsoft.com/office/officeart/2005/8/layout/matrix1"/>
    <dgm:cxn modelId="{3CBF0ACB-B612-4C13-BBCE-C798890729F0}" type="presOf" srcId="{FA7FE4C1-0818-4F69-B85D-EF26AF48FC5D}" destId="{259DDA16-360C-4D5A-AA9A-E487E34FFCD0}" srcOrd="1" destOrd="0" presId="urn:microsoft.com/office/officeart/2005/8/layout/matrix1"/>
    <dgm:cxn modelId="{3B1663D6-1322-495C-9DCD-BDA4D607D7F2}" srcId="{1C886B48-1AF0-4594-B7E0-F5CA927A2459}" destId="{ED3B0D1E-D0FF-4B04-B081-F32B99E68EF3}" srcOrd="0" destOrd="0" parTransId="{4544CB4B-1418-45B8-BCEA-5A75A1C6F1EA}" sibTransId="{9E1065A3-67A3-41FA-87D1-4C6AC7E3A7B8}"/>
    <dgm:cxn modelId="{7F63DFDE-F125-47FD-B4E3-CB54705E4DA2}" type="presOf" srcId="{ED3B0D1E-D0FF-4B04-B081-F32B99E68EF3}" destId="{031C1C9A-54B0-43C3-967B-D5AD967624B9}" srcOrd="0" destOrd="0" presId="urn:microsoft.com/office/officeart/2005/8/layout/matrix1"/>
    <dgm:cxn modelId="{367B8B14-A7B5-40D0-8DC3-B50E20551B81}" type="presParOf" srcId="{471BCD79-A61B-43B1-98E7-85F94B8AD512}" destId="{187E94CF-BE71-4B54-ACD6-C46283274474}" srcOrd="0" destOrd="0" presId="urn:microsoft.com/office/officeart/2005/8/layout/matrix1"/>
    <dgm:cxn modelId="{E78B3FB3-81C2-4058-828B-E0071EA62F89}" type="presParOf" srcId="{187E94CF-BE71-4B54-ACD6-C46283274474}" destId="{41DF4FC0-AEAF-45E6-8960-6961A02F4403}" srcOrd="0" destOrd="0" presId="urn:microsoft.com/office/officeart/2005/8/layout/matrix1"/>
    <dgm:cxn modelId="{74FD962C-2A1B-4801-A82D-D5A08FA3A3B0}" type="presParOf" srcId="{187E94CF-BE71-4B54-ACD6-C46283274474}" destId="{5956237D-6D0F-4B64-BC10-8BC0CC65A4C5}" srcOrd="1" destOrd="0" presId="urn:microsoft.com/office/officeart/2005/8/layout/matrix1"/>
    <dgm:cxn modelId="{D06B3744-AC9A-44A2-BF74-1C2EE8C283C9}" type="presParOf" srcId="{187E94CF-BE71-4B54-ACD6-C46283274474}" destId="{28B838EC-40EF-41BE-A191-96DA000369E3}" srcOrd="2" destOrd="0" presId="urn:microsoft.com/office/officeart/2005/8/layout/matrix1"/>
    <dgm:cxn modelId="{FF4A63A5-B0EF-445D-8A3F-CF317B123F53}" type="presParOf" srcId="{187E94CF-BE71-4B54-ACD6-C46283274474}" destId="{259DDA16-360C-4D5A-AA9A-E487E34FFCD0}" srcOrd="3" destOrd="0" presId="urn:microsoft.com/office/officeart/2005/8/layout/matrix1"/>
    <dgm:cxn modelId="{83ECD4C5-FA08-4EB6-8BA4-1F1377306449}" type="presParOf" srcId="{187E94CF-BE71-4B54-ACD6-C46283274474}" destId="{90B441F3-93A3-4D25-B73D-2175CA289BF7}" srcOrd="4" destOrd="0" presId="urn:microsoft.com/office/officeart/2005/8/layout/matrix1"/>
    <dgm:cxn modelId="{3030EA2F-665F-4510-89AA-49F70E190D8F}" type="presParOf" srcId="{187E94CF-BE71-4B54-ACD6-C46283274474}" destId="{4153453A-F813-4DCB-8749-AFF951A2C759}" srcOrd="5" destOrd="0" presId="urn:microsoft.com/office/officeart/2005/8/layout/matrix1"/>
    <dgm:cxn modelId="{F1A19F87-99F6-4F39-993C-922BFBBFEE18}" type="presParOf" srcId="{187E94CF-BE71-4B54-ACD6-C46283274474}" destId="{6F629DD3-0839-4F0C-B15E-42F310F3AEF9}" srcOrd="6" destOrd="0" presId="urn:microsoft.com/office/officeart/2005/8/layout/matrix1"/>
    <dgm:cxn modelId="{735698E2-641C-4743-97AC-B20F9A50E488}" type="presParOf" srcId="{187E94CF-BE71-4B54-ACD6-C46283274474}" destId="{D886FE8D-D9A5-4AA9-8962-3695A7DDEBA2}" srcOrd="7" destOrd="0" presId="urn:microsoft.com/office/officeart/2005/8/layout/matrix1"/>
    <dgm:cxn modelId="{0C408EF3-979D-4F48-8B3C-A653C7083AB6}" type="presParOf" srcId="{471BCD79-A61B-43B1-98E7-85F94B8AD512}" destId="{031C1C9A-54B0-43C3-967B-D5AD967624B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886B48-1AF0-4594-B7E0-F5CA927A2459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l-SI"/>
        </a:p>
      </dgm:t>
    </dgm:pt>
    <dgm:pt modelId="{ED3B0D1E-D0FF-4B04-B081-F32B99E68EF3}">
      <dgm:prSet phldrT="[besedilo]" custT="1"/>
      <dgm:spPr/>
      <dgm:t>
        <a:bodyPr/>
        <a:lstStyle/>
        <a:p>
          <a:r>
            <a:rPr lang="sl-SI" sz="2400" b="1" dirty="0">
              <a:latin typeface="Calibri" pitchFamily="34" charset="0"/>
            </a:rPr>
            <a:t>Gimnazijski programi</a:t>
          </a:r>
        </a:p>
      </dgm:t>
    </dgm:pt>
    <dgm:pt modelId="{4544CB4B-1418-45B8-BCEA-5A75A1C6F1EA}" type="parTrans" cxnId="{3B1663D6-1322-495C-9DCD-BDA4D607D7F2}">
      <dgm:prSet/>
      <dgm:spPr/>
      <dgm:t>
        <a:bodyPr/>
        <a:lstStyle/>
        <a:p>
          <a:endParaRPr lang="sl-SI"/>
        </a:p>
      </dgm:t>
    </dgm:pt>
    <dgm:pt modelId="{9E1065A3-67A3-41FA-87D1-4C6AC7E3A7B8}" type="sibTrans" cxnId="{3B1663D6-1322-495C-9DCD-BDA4D607D7F2}">
      <dgm:prSet/>
      <dgm:spPr/>
      <dgm:t>
        <a:bodyPr/>
        <a:lstStyle/>
        <a:p>
          <a:endParaRPr lang="sl-SI"/>
        </a:p>
      </dgm:t>
    </dgm:pt>
    <dgm:pt modelId="{E22342D8-4ECE-4F2B-AE67-E232D8F38B1F}">
      <dgm:prSet phldrT="[besedilo]" custT="1"/>
      <dgm:spPr/>
      <dgm:t>
        <a:bodyPr/>
        <a:lstStyle/>
        <a:p>
          <a:pPr algn="ctr"/>
          <a:r>
            <a:rPr lang="sl-SI" sz="2000" dirty="0">
              <a:latin typeface="Calibri" pitchFamily="34" charset="0"/>
            </a:rPr>
            <a:t>- </a:t>
          </a:r>
        </a:p>
        <a:p>
          <a:pPr algn="ctr"/>
          <a:endParaRPr lang="sl-SI" sz="2400" b="1" dirty="0">
            <a:latin typeface="Calibri" pitchFamily="34" charset="0"/>
          </a:endParaRPr>
        </a:p>
        <a:p>
          <a:pPr algn="ctr"/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-končana OŠ</a:t>
          </a:r>
        </a:p>
        <a:p>
          <a:pPr algn="l"/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-VRSTE: </a:t>
          </a:r>
          <a:r>
            <a:rPr lang="sl-SI" sz="2000" dirty="0">
              <a:solidFill>
                <a:schemeClr val="tx1"/>
              </a:solidFill>
              <a:latin typeface="Calibri" pitchFamily="34" charset="0"/>
            </a:rPr>
            <a:t>gimnazija, športni oddelek gimnazije, umetniška, klasična, tehniška, ekonomska</a:t>
          </a:r>
        </a:p>
        <a:p>
          <a:pPr algn="ctr"/>
          <a:endParaRPr lang="sl-SI" sz="1500" dirty="0"/>
        </a:p>
      </dgm:t>
    </dgm:pt>
    <dgm:pt modelId="{2D090184-1673-47F6-ADA5-73C0D0A74413}" type="parTrans" cxnId="{87C09E01-A85D-4751-B966-34E08E5D0D1C}">
      <dgm:prSet/>
      <dgm:spPr/>
      <dgm:t>
        <a:bodyPr/>
        <a:lstStyle/>
        <a:p>
          <a:endParaRPr lang="sl-SI"/>
        </a:p>
      </dgm:t>
    </dgm:pt>
    <dgm:pt modelId="{9A8E84E6-2C75-4422-80C2-E37F3918C1E1}" type="sibTrans" cxnId="{87C09E01-A85D-4751-B966-34E08E5D0D1C}">
      <dgm:prSet/>
      <dgm:spPr/>
      <dgm:t>
        <a:bodyPr/>
        <a:lstStyle/>
        <a:p>
          <a:endParaRPr lang="sl-SI"/>
        </a:p>
      </dgm:t>
    </dgm:pt>
    <dgm:pt modelId="{FA7FE4C1-0818-4F69-B85D-EF26AF48FC5D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4 leta</a:t>
          </a:r>
        </a:p>
      </dgm:t>
    </dgm:pt>
    <dgm:pt modelId="{BF147BA8-548C-4EFC-8F0F-441272E77CED}" type="parTrans" cxnId="{2B5E053D-D2F0-4D90-954F-955EF283BB6B}">
      <dgm:prSet/>
      <dgm:spPr/>
      <dgm:t>
        <a:bodyPr/>
        <a:lstStyle/>
        <a:p>
          <a:endParaRPr lang="sl-SI"/>
        </a:p>
      </dgm:t>
    </dgm:pt>
    <dgm:pt modelId="{3DE12ADB-3D06-4757-A3FD-9C148B3265DC}" type="sibTrans" cxnId="{2B5E053D-D2F0-4D90-954F-955EF283BB6B}">
      <dgm:prSet/>
      <dgm:spPr/>
      <dgm:t>
        <a:bodyPr/>
        <a:lstStyle/>
        <a:p>
          <a:endParaRPr lang="sl-SI"/>
        </a:p>
      </dgm:t>
    </dgm:pt>
    <dgm:pt modelId="{503269DD-FFD1-4919-8F6F-A496E50EC111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matura</a:t>
          </a:r>
        </a:p>
      </dgm:t>
    </dgm:pt>
    <dgm:pt modelId="{59652099-160E-46DF-A760-F40C2D2AD6DF}" type="parTrans" cxnId="{29090272-46B9-4BD6-B989-CFAA37FF61B4}">
      <dgm:prSet/>
      <dgm:spPr/>
      <dgm:t>
        <a:bodyPr/>
        <a:lstStyle/>
        <a:p>
          <a:endParaRPr lang="sl-SI"/>
        </a:p>
      </dgm:t>
    </dgm:pt>
    <dgm:pt modelId="{35590E85-0985-473A-BCEB-13F2C2DBEDB3}" type="sibTrans" cxnId="{29090272-46B9-4BD6-B989-CFAA37FF61B4}">
      <dgm:prSet/>
      <dgm:spPr/>
      <dgm:t>
        <a:bodyPr/>
        <a:lstStyle/>
        <a:p>
          <a:endParaRPr lang="sl-SI"/>
        </a:p>
      </dgm:t>
    </dgm:pt>
    <dgm:pt modelId="{71144BEF-4A0D-4A93-906B-4A2A0608230C}">
      <dgm:prSet phldrT="[besedilo]" custT="1"/>
      <dgm:spPr/>
      <dgm:t>
        <a:bodyPr/>
        <a:lstStyle/>
        <a:p>
          <a:r>
            <a:rPr lang="sl-SI" sz="2400" b="1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r>
            <a:rPr lang="sl-SI" sz="2400" dirty="0">
              <a:solidFill>
                <a:schemeClr val="tx1"/>
              </a:solidFill>
              <a:latin typeface="Calibri" pitchFamily="34" charset="0"/>
            </a:rPr>
            <a:t>-višje, visoke strokovne šole, univerzitetni programi</a:t>
          </a:r>
        </a:p>
        <a:p>
          <a:endParaRPr lang="sl-SI" sz="2000" dirty="0">
            <a:latin typeface="Calibri" pitchFamily="34" charset="0"/>
          </a:endParaRPr>
        </a:p>
      </dgm:t>
    </dgm:pt>
    <dgm:pt modelId="{CCB5C82F-CFC8-4350-A35E-E80761C29EBF}" type="parTrans" cxnId="{37FBDD7C-4998-4F21-8FF1-CFCFF5FF376A}">
      <dgm:prSet/>
      <dgm:spPr/>
      <dgm:t>
        <a:bodyPr/>
        <a:lstStyle/>
        <a:p>
          <a:endParaRPr lang="sl-SI"/>
        </a:p>
      </dgm:t>
    </dgm:pt>
    <dgm:pt modelId="{7080EEEF-28FF-40AD-BF46-28FEC26B4C5C}" type="sibTrans" cxnId="{37FBDD7C-4998-4F21-8FF1-CFCFF5FF376A}">
      <dgm:prSet/>
      <dgm:spPr/>
      <dgm:t>
        <a:bodyPr/>
        <a:lstStyle/>
        <a:p>
          <a:endParaRPr lang="sl-SI"/>
        </a:p>
      </dgm:t>
    </dgm:pt>
    <dgm:pt modelId="{471BCD79-A61B-43B1-98E7-85F94B8AD512}" type="pres">
      <dgm:prSet presAssocID="{1C886B48-1AF0-4594-B7E0-F5CA927A245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7E94CF-BE71-4B54-ACD6-C46283274474}" type="pres">
      <dgm:prSet presAssocID="{1C886B48-1AF0-4594-B7E0-F5CA927A2459}" presName="matrix" presStyleCnt="0"/>
      <dgm:spPr/>
    </dgm:pt>
    <dgm:pt modelId="{41DF4FC0-AEAF-45E6-8960-6961A02F4403}" type="pres">
      <dgm:prSet presAssocID="{1C886B48-1AF0-4594-B7E0-F5CA927A2459}" presName="tile1" presStyleLbl="node1" presStyleIdx="0" presStyleCnt="4"/>
      <dgm:spPr/>
    </dgm:pt>
    <dgm:pt modelId="{5956237D-6D0F-4B64-BC10-8BC0CC65A4C5}" type="pres">
      <dgm:prSet presAssocID="{1C886B48-1AF0-4594-B7E0-F5CA927A24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8B838EC-40EF-41BE-A191-96DA000369E3}" type="pres">
      <dgm:prSet presAssocID="{1C886B48-1AF0-4594-B7E0-F5CA927A2459}" presName="tile2" presStyleLbl="node1" presStyleIdx="1" presStyleCnt="4" custLinFactNeighborX="6000"/>
      <dgm:spPr/>
    </dgm:pt>
    <dgm:pt modelId="{259DDA16-360C-4D5A-AA9A-E487E34FFCD0}" type="pres">
      <dgm:prSet presAssocID="{1C886B48-1AF0-4594-B7E0-F5CA927A24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0B441F3-93A3-4D25-B73D-2175CA289BF7}" type="pres">
      <dgm:prSet presAssocID="{1C886B48-1AF0-4594-B7E0-F5CA927A2459}" presName="tile3" presStyleLbl="node1" presStyleIdx="2" presStyleCnt="4"/>
      <dgm:spPr/>
    </dgm:pt>
    <dgm:pt modelId="{4153453A-F813-4DCB-8749-AFF951A2C759}" type="pres">
      <dgm:prSet presAssocID="{1C886B48-1AF0-4594-B7E0-F5CA927A24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629DD3-0839-4F0C-B15E-42F310F3AEF9}" type="pres">
      <dgm:prSet presAssocID="{1C886B48-1AF0-4594-B7E0-F5CA927A2459}" presName="tile4" presStyleLbl="node1" presStyleIdx="3" presStyleCnt="4"/>
      <dgm:spPr/>
    </dgm:pt>
    <dgm:pt modelId="{D886FE8D-D9A5-4AA9-8962-3695A7DDEBA2}" type="pres">
      <dgm:prSet presAssocID="{1C886B48-1AF0-4594-B7E0-F5CA927A24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31C1C9A-54B0-43C3-967B-D5AD967624B9}" type="pres">
      <dgm:prSet presAssocID="{1C886B48-1AF0-4594-B7E0-F5CA927A2459}" presName="centerTile" presStyleLbl="fgShp" presStyleIdx="0" presStyleCnt="1" custScaleX="120209" custScaleY="64178" custLinFactNeighborX="105" custLinFactNeighborY="12687">
        <dgm:presLayoutVars>
          <dgm:chMax val="0"/>
          <dgm:chPref val="0"/>
        </dgm:presLayoutVars>
      </dgm:prSet>
      <dgm:spPr/>
    </dgm:pt>
  </dgm:ptLst>
  <dgm:cxnLst>
    <dgm:cxn modelId="{87C09E01-A85D-4751-B966-34E08E5D0D1C}" srcId="{ED3B0D1E-D0FF-4B04-B081-F32B99E68EF3}" destId="{E22342D8-4ECE-4F2B-AE67-E232D8F38B1F}" srcOrd="0" destOrd="0" parTransId="{2D090184-1673-47F6-ADA5-73C0D0A74413}" sibTransId="{9A8E84E6-2C75-4422-80C2-E37F3918C1E1}"/>
    <dgm:cxn modelId="{1C76D51C-C898-47E3-8366-256765272DC0}" type="presOf" srcId="{E22342D8-4ECE-4F2B-AE67-E232D8F38B1F}" destId="{5956237D-6D0F-4B64-BC10-8BC0CC65A4C5}" srcOrd="1" destOrd="0" presId="urn:microsoft.com/office/officeart/2005/8/layout/matrix1"/>
    <dgm:cxn modelId="{A401C121-00AC-4BBE-9D85-53C7E4751912}" type="presOf" srcId="{ED3B0D1E-D0FF-4B04-B081-F32B99E68EF3}" destId="{031C1C9A-54B0-43C3-967B-D5AD967624B9}" srcOrd="0" destOrd="0" presId="urn:microsoft.com/office/officeart/2005/8/layout/matrix1"/>
    <dgm:cxn modelId="{B2E04C2A-D453-4ADB-97D6-37063B17C85F}" type="presOf" srcId="{E22342D8-4ECE-4F2B-AE67-E232D8F38B1F}" destId="{41DF4FC0-AEAF-45E6-8960-6961A02F4403}" srcOrd="0" destOrd="0" presId="urn:microsoft.com/office/officeart/2005/8/layout/matrix1"/>
    <dgm:cxn modelId="{2B5E053D-D2F0-4D90-954F-955EF283BB6B}" srcId="{ED3B0D1E-D0FF-4B04-B081-F32B99E68EF3}" destId="{FA7FE4C1-0818-4F69-B85D-EF26AF48FC5D}" srcOrd="1" destOrd="0" parTransId="{BF147BA8-548C-4EFC-8F0F-441272E77CED}" sibTransId="{3DE12ADB-3D06-4757-A3FD-9C148B3265DC}"/>
    <dgm:cxn modelId="{DC154870-36A8-4B8D-B301-97C8FA7A0584}" type="presOf" srcId="{503269DD-FFD1-4919-8F6F-A496E50EC111}" destId="{90B441F3-93A3-4D25-B73D-2175CA289BF7}" srcOrd="0" destOrd="0" presId="urn:microsoft.com/office/officeart/2005/8/layout/matrix1"/>
    <dgm:cxn modelId="{29090272-46B9-4BD6-B989-CFAA37FF61B4}" srcId="{ED3B0D1E-D0FF-4B04-B081-F32B99E68EF3}" destId="{503269DD-FFD1-4919-8F6F-A496E50EC111}" srcOrd="2" destOrd="0" parTransId="{59652099-160E-46DF-A760-F40C2D2AD6DF}" sibTransId="{35590E85-0985-473A-BCEB-13F2C2DBEDB3}"/>
    <dgm:cxn modelId="{FACEF275-4132-4CD3-A00D-1125A396EF7B}" type="presOf" srcId="{503269DD-FFD1-4919-8F6F-A496E50EC111}" destId="{4153453A-F813-4DCB-8749-AFF951A2C759}" srcOrd="1" destOrd="0" presId="urn:microsoft.com/office/officeart/2005/8/layout/matrix1"/>
    <dgm:cxn modelId="{37FBDD7C-4998-4F21-8FF1-CFCFF5FF376A}" srcId="{ED3B0D1E-D0FF-4B04-B081-F32B99E68EF3}" destId="{71144BEF-4A0D-4A93-906B-4A2A0608230C}" srcOrd="3" destOrd="0" parTransId="{CCB5C82F-CFC8-4350-A35E-E80761C29EBF}" sibTransId="{7080EEEF-28FF-40AD-BF46-28FEC26B4C5C}"/>
    <dgm:cxn modelId="{8182BE8D-D67D-4F85-8207-2F66CAA3AE41}" type="presOf" srcId="{FA7FE4C1-0818-4F69-B85D-EF26AF48FC5D}" destId="{259DDA16-360C-4D5A-AA9A-E487E34FFCD0}" srcOrd="1" destOrd="0" presId="urn:microsoft.com/office/officeart/2005/8/layout/matrix1"/>
    <dgm:cxn modelId="{178DBFAC-5F05-460A-B1CE-63F99533642A}" type="presOf" srcId="{71144BEF-4A0D-4A93-906B-4A2A0608230C}" destId="{D886FE8D-D9A5-4AA9-8962-3695A7DDEBA2}" srcOrd="1" destOrd="0" presId="urn:microsoft.com/office/officeart/2005/8/layout/matrix1"/>
    <dgm:cxn modelId="{4481F4B9-BC8E-459D-8075-5EB385D1559B}" type="presOf" srcId="{1C886B48-1AF0-4594-B7E0-F5CA927A2459}" destId="{471BCD79-A61B-43B1-98E7-85F94B8AD512}" srcOrd="0" destOrd="0" presId="urn:microsoft.com/office/officeart/2005/8/layout/matrix1"/>
    <dgm:cxn modelId="{C11A12CF-35A5-4D90-8ED4-C41B37E4F9C0}" type="presOf" srcId="{71144BEF-4A0D-4A93-906B-4A2A0608230C}" destId="{6F629DD3-0839-4F0C-B15E-42F310F3AEF9}" srcOrd="0" destOrd="0" presId="urn:microsoft.com/office/officeart/2005/8/layout/matrix1"/>
    <dgm:cxn modelId="{3B1663D6-1322-495C-9DCD-BDA4D607D7F2}" srcId="{1C886B48-1AF0-4594-B7E0-F5CA927A2459}" destId="{ED3B0D1E-D0FF-4B04-B081-F32B99E68EF3}" srcOrd="0" destOrd="0" parTransId="{4544CB4B-1418-45B8-BCEA-5A75A1C6F1EA}" sibTransId="{9E1065A3-67A3-41FA-87D1-4C6AC7E3A7B8}"/>
    <dgm:cxn modelId="{0C7001E6-2348-403A-9482-9B46634A8909}" type="presOf" srcId="{FA7FE4C1-0818-4F69-B85D-EF26AF48FC5D}" destId="{28B838EC-40EF-41BE-A191-96DA000369E3}" srcOrd="0" destOrd="0" presId="urn:microsoft.com/office/officeart/2005/8/layout/matrix1"/>
    <dgm:cxn modelId="{F54932C3-9085-481C-92DC-786B561FCCDB}" type="presParOf" srcId="{471BCD79-A61B-43B1-98E7-85F94B8AD512}" destId="{187E94CF-BE71-4B54-ACD6-C46283274474}" srcOrd="0" destOrd="0" presId="urn:microsoft.com/office/officeart/2005/8/layout/matrix1"/>
    <dgm:cxn modelId="{F4B3EEF1-C3BA-4CDD-A60B-5A5509EEF357}" type="presParOf" srcId="{187E94CF-BE71-4B54-ACD6-C46283274474}" destId="{41DF4FC0-AEAF-45E6-8960-6961A02F4403}" srcOrd="0" destOrd="0" presId="urn:microsoft.com/office/officeart/2005/8/layout/matrix1"/>
    <dgm:cxn modelId="{ED88FCDE-15B7-44FD-A34F-420F15F1A146}" type="presParOf" srcId="{187E94CF-BE71-4B54-ACD6-C46283274474}" destId="{5956237D-6D0F-4B64-BC10-8BC0CC65A4C5}" srcOrd="1" destOrd="0" presId="urn:microsoft.com/office/officeart/2005/8/layout/matrix1"/>
    <dgm:cxn modelId="{9D6F0FBA-779C-4933-BECD-CAB84CC520C9}" type="presParOf" srcId="{187E94CF-BE71-4B54-ACD6-C46283274474}" destId="{28B838EC-40EF-41BE-A191-96DA000369E3}" srcOrd="2" destOrd="0" presId="urn:microsoft.com/office/officeart/2005/8/layout/matrix1"/>
    <dgm:cxn modelId="{90A9E205-7736-4F5B-883A-EE69456E9911}" type="presParOf" srcId="{187E94CF-BE71-4B54-ACD6-C46283274474}" destId="{259DDA16-360C-4D5A-AA9A-E487E34FFCD0}" srcOrd="3" destOrd="0" presId="urn:microsoft.com/office/officeart/2005/8/layout/matrix1"/>
    <dgm:cxn modelId="{D1C541CD-68C9-4ED2-B29C-473C95E1EAE4}" type="presParOf" srcId="{187E94CF-BE71-4B54-ACD6-C46283274474}" destId="{90B441F3-93A3-4D25-B73D-2175CA289BF7}" srcOrd="4" destOrd="0" presId="urn:microsoft.com/office/officeart/2005/8/layout/matrix1"/>
    <dgm:cxn modelId="{76CEB050-BFB2-45BB-99CA-B4227EDD5C13}" type="presParOf" srcId="{187E94CF-BE71-4B54-ACD6-C46283274474}" destId="{4153453A-F813-4DCB-8749-AFF951A2C759}" srcOrd="5" destOrd="0" presId="urn:microsoft.com/office/officeart/2005/8/layout/matrix1"/>
    <dgm:cxn modelId="{09FA8187-24F6-413C-8A8E-98264E3432AE}" type="presParOf" srcId="{187E94CF-BE71-4B54-ACD6-C46283274474}" destId="{6F629DD3-0839-4F0C-B15E-42F310F3AEF9}" srcOrd="6" destOrd="0" presId="urn:microsoft.com/office/officeart/2005/8/layout/matrix1"/>
    <dgm:cxn modelId="{1DEB62C8-C7F1-4354-97E6-49B2541B59A8}" type="presParOf" srcId="{187E94CF-BE71-4B54-ACD6-C46283274474}" destId="{D886FE8D-D9A5-4AA9-8962-3695A7DDEBA2}" srcOrd="7" destOrd="0" presId="urn:microsoft.com/office/officeart/2005/8/layout/matrix1"/>
    <dgm:cxn modelId="{E7FD4659-BB38-463E-AB44-ABD5FF8F67E0}" type="presParOf" srcId="{471BCD79-A61B-43B1-98E7-85F94B8AD512}" destId="{031C1C9A-54B0-43C3-967B-D5AD967624B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F4FC0-AEAF-45E6-8960-6961A02F4403}">
      <dsp:nvSpPr>
        <dsp:cNvPr id="0" name=""/>
        <dsp:cNvSpPr/>
      </dsp:nvSpPr>
      <dsp:spPr>
        <a:xfrm rot="16200000">
          <a:off x="589363" y="-589363"/>
          <a:ext cx="2393173" cy="35719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latin typeface="Calibri" pitchFamily="34" charset="0"/>
            </a:rPr>
            <a:t>-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b="1" kern="1200" dirty="0">
            <a:latin typeface="Calibri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-končanih najmanj 7 razredov OŠ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-končana OŠ s prilagojenim programom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500" kern="1200" dirty="0"/>
        </a:p>
      </dsp:txBody>
      <dsp:txXfrm rot="5400000">
        <a:off x="0" y="0"/>
        <a:ext cx="3571900" cy="1794879"/>
      </dsp:txXfrm>
    </dsp:sp>
    <dsp:sp modelId="{28B838EC-40EF-41BE-A191-96DA000369E3}">
      <dsp:nvSpPr>
        <dsp:cNvPr id="0" name=""/>
        <dsp:cNvSpPr/>
      </dsp:nvSpPr>
      <dsp:spPr>
        <a:xfrm>
          <a:off x="3571900" y="0"/>
          <a:ext cx="3571900" cy="2393173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2 leti</a:t>
          </a:r>
        </a:p>
      </dsp:txBody>
      <dsp:txXfrm>
        <a:off x="3571900" y="0"/>
        <a:ext cx="3571900" cy="1794879"/>
      </dsp:txXfrm>
    </dsp:sp>
    <dsp:sp modelId="{90B441F3-93A3-4D25-B73D-2175CA289BF7}">
      <dsp:nvSpPr>
        <dsp:cNvPr id="0" name=""/>
        <dsp:cNvSpPr/>
      </dsp:nvSpPr>
      <dsp:spPr>
        <a:xfrm rot="10800000">
          <a:off x="0" y="2393173"/>
          <a:ext cx="3571900" cy="2393173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zaključni izpit</a:t>
          </a:r>
        </a:p>
      </dsp:txBody>
      <dsp:txXfrm rot="10800000">
        <a:off x="0" y="2991466"/>
        <a:ext cx="3571900" cy="1794879"/>
      </dsp:txXfrm>
    </dsp:sp>
    <dsp:sp modelId="{6F629DD3-0839-4F0C-B15E-42F310F3AEF9}">
      <dsp:nvSpPr>
        <dsp:cNvPr id="0" name=""/>
        <dsp:cNvSpPr/>
      </dsp:nvSpPr>
      <dsp:spPr>
        <a:xfrm rot="5400000">
          <a:off x="4161263" y="1803809"/>
          <a:ext cx="2393173" cy="3571900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-srednje poklicno ali srednje strokovno in tehniško izobraževanje</a:t>
          </a:r>
        </a:p>
      </dsp:txBody>
      <dsp:txXfrm rot="-5400000">
        <a:off x="3571900" y="2991466"/>
        <a:ext cx="3571900" cy="1794879"/>
      </dsp:txXfrm>
    </dsp:sp>
    <dsp:sp modelId="{031C1C9A-54B0-43C3-967B-D5AD967624B9}">
      <dsp:nvSpPr>
        <dsp:cNvPr id="0" name=""/>
        <dsp:cNvSpPr/>
      </dsp:nvSpPr>
      <dsp:spPr>
        <a:xfrm>
          <a:off x="2286026" y="2143140"/>
          <a:ext cx="2576247" cy="946559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Calibri" pitchFamily="34" charset="0"/>
            </a:rPr>
            <a:t>Nižje poklicno izobraževanje</a:t>
          </a:r>
        </a:p>
      </dsp:txBody>
      <dsp:txXfrm>
        <a:off x="2332233" y="2189347"/>
        <a:ext cx="2483833" cy="854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F4FC0-AEAF-45E6-8960-6961A02F4403}">
      <dsp:nvSpPr>
        <dsp:cNvPr id="0" name=""/>
        <dsp:cNvSpPr/>
      </dsp:nvSpPr>
      <dsp:spPr>
        <a:xfrm rot="16200000">
          <a:off x="589363" y="-589363"/>
          <a:ext cx="2393173" cy="35719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latin typeface="Calibri" pitchFamily="34" charset="0"/>
            </a:rPr>
            <a:t>-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b="1" kern="1200" dirty="0">
            <a:latin typeface="Calibri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-končana OŠ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-končano nižje poklicno izobraževanje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500" kern="1200" dirty="0"/>
        </a:p>
      </dsp:txBody>
      <dsp:txXfrm rot="5400000">
        <a:off x="0" y="0"/>
        <a:ext cx="3571900" cy="1794879"/>
      </dsp:txXfrm>
    </dsp:sp>
    <dsp:sp modelId="{28B838EC-40EF-41BE-A191-96DA000369E3}">
      <dsp:nvSpPr>
        <dsp:cNvPr id="0" name=""/>
        <dsp:cNvSpPr/>
      </dsp:nvSpPr>
      <dsp:spPr>
        <a:xfrm>
          <a:off x="3571900" y="0"/>
          <a:ext cx="3571900" cy="2393173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3 leta</a:t>
          </a:r>
        </a:p>
      </dsp:txBody>
      <dsp:txXfrm>
        <a:off x="3571900" y="0"/>
        <a:ext cx="3571900" cy="1794879"/>
      </dsp:txXfrm>
    </dsp:sp>
    <dsp:sp modelId="{90B441F3-93A3-4D25-B73D-2175CA289BF7}">
      <dsp:nvSpPr>
        <dsp:cNvPr id="0" name=""/>
        <dsp:cNvSpPr/>
      </dsp:nvSpPr>
      <dsp:spPr>
        <a:xfrm rot="10800000">
          <a:off x="0" y="2393173"/>
          <a:ext cx="3571900" cy="2393173"/>
        </a:xfrm>
        <a:prstGeom prst="round1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zaključni izpit</a:t>
          </a:r>
        </a:p>
      </dsp:txBody>
      <dsp:txXfrm rot="10800000">
        <a:off x="0" y="2991466"/>
        <a:ext cx="3571900" cy="1794879"/>
      </dsp:txXfrm>
    </dsp:sp>
    <dsp:sp modelId="{6F629DD3-0839-4F0C-B15E-42F310F3AEF9}">
      <dsp:nvSpPr>
        <dsp:cNvPr id="0" name=""/>
        <dsp:cNvSpPr/>
      </dsp:nvSpPr>
      <dsp:spPr>
        <a:xfrm rot="5400000">
          <a:off x="4161263" y="1803809"/>
          <a:ext cx="2393173" cy="3571900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-poklicno tehniško (3 + 2)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-maturitetni tečaj</a:t>
          </a:r>
        </a:p>
      </dsp:txBody>
      <dsp:txXfrm rot="-5400000">
        <a:off x="3571900" y="2991466"/>
        <a:ext cx="3571900" cy="1794879"/>
      </dsp:txXfrm>
    </dsp:sp>
    <dsp:sp modelId="{031C1C9A-54B0-43C3-967B-D5AD967624B9}">
      <dsp:nvSpPr>
        <dsp:cNvPr id="0" name=""/>
        <dsp:cNvSpPr/>
      </dsp:nvSpPr>
      <dsp:spPr>
        <a:xfrm>
          <a:off x="2286026" y="2143140"/>
          <a:ext cx="2576247" cy="94655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Calibri" pitchFamily="34" charset="0"/>
            </a:rPr>
            <a:t>Srednje poklicno izobraževanje</a:t>
          </a:r>
        </a:p>
      </dsp:txBody>
      <dsp:txXfrm>
        <a:off x="2332233" y="2189347"/>
        <a:ext cx="2483833" cy="854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F4FC0-AEAF-45E6-8960-6961A02F4403}">
      <dsp:nvSpPr>
        <dsp:cNvPr id="0" name=""/>
        <dsp:cNvSpPr/>
      </dsp:nvSpPr>
      <dsp:spPr>
        <a:xfrm rot="16200000">
          <a:off x="589363" y="-589363"/>
          <a:ext cx="2393173" cy="35719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latin typeface="Calibri" pitchFamily="34" charset="0"/>
            </a:rPr>
            <a:t>-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b="1" kern="1200" dirty="0">
            <a:latin typeface="Calibri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-končana OŠ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-končano nižje poklicno izobraževanje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500" kern="1200" dirty="0"/>
        </a:p>
      </dsp:txBody>
      <dsp:txXfrm rot="5400000">
        <a:off x="0" y="0"/>
        <a:ext cx="3571900" cy="1794879"/>
      </dsp:txXfrm>
    </dsp:sp>
    <dsp:sp modelId="{28B838EC-40EF-41BE-A191-96DA000369E3}">
      <dsp:nvSpPr>
        <dsp:cNvPr id="0" name=""/>
        <dsp:cNvSpPr/>
      </dsp:nvSpPr>
      <dsp:spPr>
        <a:xfrm>
          <a:off x="3571900" y="0"/>
          <a:ext cx="3571900" cy="2393173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4 leta</a:t>
          </a:r>
        </a:p>
      </dsp:txBody>
      <dsp:txXfrm>
        <a:off x="3571900" y="0"/>
        <a:ext cx="3571900" cy="1794879"/>
      </dsp:txXfrm>
    </dsp:sp>
    <dsp:sp modelId="{90B441F3-93A3-4D25-B73D-2175CA289BF7}">
      <dsp:nvSpPr>
        <dsp:cNvPr id="0" name=""/>
        <dsp:cNvSpPr/>
      </dsp:nvSpPr>
      <dsp:spPr>
        <a:xfrm rot="10800000">
          <a:off x="0" y="2393173"/>
          <a:ext cx="3571900" cy="2393173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poklicna matura</a:t>
          </a:r>
        </a:p>
      </dsp:txBody>
      <dsp:txXfrm rot="10800000">
        <a:off x="0" y="2991466"/>
        <a:ext cx="3571900" cy="1794879"/>
      </dsp:txXfrm>
    </dsp:sp>
    <dsp:sp modelId="{6F629DD3-0839-4F0C-B15E-42F310F3AEF9}">
      <dsp:nvSpPr>
        <dsp:cNvPr id="0" name=""/>
        <dsp:cNvSpPr/>
      </dsp:nvSpPr>
      <dsp:spPr>
        <a:xfrm rot="5400000">
          <a:off x="4161263" y="1803809"/>
          <a:ext cx="2393173" cy="35719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solidFill>
                <a:schemeClr val="tx1"/>
              </a:solidFill>
              <a:latin typeface="Calibri" pitchFamily="34" charset="0"/>
            </a:rPr>
            <a:t>-višje in visoke strokovne šole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solidFill>
                <a:schemeClr val="tx1"/>
              </a:solidFill>
              <a:latin typeface="Calibri" pitchFamily="34" charset="0"/>
            </a:rPr>
            <a:t>-s predmetom splošne mature: nekateri univerzitetni programi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solidFill>
                <a:schemeClr val="tx1"/>
              </a:solidFill>
              <a:latin typeface="Calibri" pitchFamily="34" charset="0"/>
            </a:rPr>
            <a:t>-maturitetni tečaj</a:t>
          </a:r>
        </a:p>
      </dsp:txBody>
      <dsp:txXfrm rot="-5400000">
        <a:off x="3571900" y="2991466"/>
        <a:ext cx="3571900" cy="1794879"/>
      </dsp:txXfrm>
    </dsp:sp>
    <dsp:sp modelId="{031C1C9A-54B0-43C3-967B-D5AD967624B9}">
      <dsp:nvSpPr>
        <dsp:cNvPr id="0" name=""/>
        <dsp:cNvSpPr/>
      </dsp:nvSpPr>
      <dsp:spPr>
        <a:xfrm>
          <a:off x="2357457" y="2000267"/>
          <a:ext cx="2576247" cy="94655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Calibri" pitchFamily="34" charset="0"/>
            </a:rPr>
            <a:t>Srednje strokovno in tehniško</a:t>
          </a:r>
        </a:p>
      </dsp:txBody>
      <dsp:txXfrm>
        <a:off x="2403664" y="2046474"/>
        <a:ext cx="2483833" cy="854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F4FC0-AEAF-45E6-8960-6961A02F4403}">
      <dsp:nvSpPr>
        <dsp:cNvPr id="0" name=""/>
        <dsp:cNvSpPr/>
      </dsp:nvSpPr>
      <dsp:spPr>
        <a:xfrm rot="16200000">
          <a:off x="589363" y="-589363"/>
          <a:ext cx="2393173" cy="35719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latin typeface="Calibri" pitchFamily="34" charset="0"/>
            </a:rPr>
            <a:t>-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b="1" kern="1200" dirty="0">
            <a:latin typeface="Calibri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POGOJ ZA VPIS: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-končana OŠ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-VRSTE: </a:t>
          </a:r>
          <a:r>
            <a:rPr lang="sl-SI" sz="2000" kern="1200" dirty="0">
              <a:solidFill>
                <a:schemeClr val="tx1"/>
              </a:solidFill>
              <a:latin typeface="Calibri" pitchFamily="34" charset="0"/>
            </a:rPr>
            <a:t>gimnazija, športni oddelek gimnazije, umetniška, klasična, tehniška, ekonomska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500" kern="1200" dirty="0"/>
        </a:p>
      </dsp:txBody>
      <dsp:txXfrm rot="5400000">
        <a:off x="0" y="0"/>
        <a:ext cx="3571900" cy="1794879"/>
      </dsp:txXfrm>
    </dsp:sp>
    <dsp:sp modelId="{28B838EC-40EF-41BE-A191-96DA000369E3}">
      <dsp:nvSpPr>
        <dsp:cNvPr id="0" name=""/>
        <dsp:cNvSpPr/>
      </dsp:nvSpPr>
      <dsp:spPr>
        <a:xfrm>
          <a:off x="3571900" y="0"/>
          <a:ext cx="3571900" cy="2393173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TRAJANJE: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4 leta</a:t>
          </a:r>
        </a:p>
      </dsp:txBody>
      <dsp:txXfrm>
        <a:off x="3571900" y="0"/>
        <a:ext cx="3571900" cy="1794879"/>
      </dsp:txXfrm>
    </dsp:sp>
    <dsp:sp modelId="{90B441F3-93A3-4D25-B73D-2175CA289BF7}">
      <dsp:nvSpPr>
        <dsp:cNvPr id="0" name=""/>
        <dsp:cNvSpPr/>
      </dsp:nvSpPr>
      <dsp:spPr>
        <a:xfrm rot="10800000">
          <a:off x="0" y="2393173"/>
          <a:ext cx="3571900" cy="2393173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ZAKLJUČEK: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matura</a:t>
          </a:r>
        </a:p>
      </dsp:txBody>
      <dsp:txXfrm rot="10800000">
        <a:off x="0" y="2991466"/>
        <a:ext cx="3571900" cy="1794879"/>
      </dsp:txXfrm>
    </dsp:sp>
    <dsp:sp modelId="{6F629DD3-0839-4F0C-B15E-42F310F3AEF9}">
      <dsp:nvSpPr>
        <dsp:cNvPr id="0" name=""/>
        <dsp:cNvSpPr/>
      </dsp:nvSpPr>
      <dsp:spPr>
        <a:xfrm rot="5400000">
          <a:off x="4161263" y="1803809"/>
          <a:ext cx="2393173" cy="3571900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chemeClr val="tx1"/>
              </a:solidFill>
              <a:latin typeface="Calibri" pitchFamily="34" charset="0"/>
            </a:rPr>
            <a:t>NADALJEVANJE: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>
              <a:solidFill>
                <a:schemeClr val="tx1"/>
              </a:solidFill>
              <a:latin typeface="Calibri" pitchFamily="34" charset="0"/>
            </a:rPr>
            <a:t>-višje, visoke strokovne šole, univerzitetni programi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000" kern="1200" dirty="0">
            <a:latin typeface="Calibri" pitchFamily="34" charset="0"/>
          </a:endParaRPr>
        </a:p>
      </dsp:txBody>
      <dsp:txXfrm rot="-5400000">
        <a:off x="3571900" y="2991466"/>
        <a:ext cx="3571900" cy="1794879"/>
      </dsp:txXfrm>
    </dsp:sp>
    <dsp:sp modelId="{031C1C9A-54B0-43C3-967B-D5AD967624B9}">
      <dsp:nvSpPr>
        <dsp:cNvPr id="0" name=""/>
        <dsp:cNvSpPr/>
      </dsp:nvSpPr>
      <dsp:spPr>
        <a:xfrm>
          <a:off x="2286026" y="2161011"/>
          <a:ext cx="2576247" cy="767945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latin typeface="Calibri" pitchFamily="34" charset="0"/>
            </a:rPr>
            <a:t>Gimnazijski programi</a:t>
          </a:r>
        </a:p>
      </dsp:txBody>
      <dsp:txXfrm>
        <a:off x="2323514" y="2198499"/>
        <a:ext cx="2501271" cy="69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070FC-176B-48F3-B7FF-2DC329C1DD7F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591EE-D927-4ECA-A1C0-51E629D1B50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05EF-4391-4281-BFA3-E86CB6D7F673}" type="datetimeFigureOut">
              <a:rPr lang="sl-SI" smtClean="0"/>
              <a:pPr/>
              <a:t>13. 01. 2024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27ED0-ABC9-48EB-A65D-A48D27567FF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uso2selQ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tudent.si/images/1/H_MAX_1024x768/profess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57912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2051720" y="83671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IZBIRA PRAVEGA POKLICA</a:t>
            </a:r>
          </a:p>
        </p:txBody>
      </p:sp>
      <p:sp>
        <p:nvSpPr>
          <p:cNvPr id="3" name="Pravokotnik 2"/>
          <p:cNvSpPr/>
          <p:nvPr/>
        </p:nvSpPr>
        <p:spPr>
          <a:xfrm>
            <a:off x="3059832" y="1628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2400" i="1" dirty="0"/>
              <a:t>Kakšen poklic imaš, je vseeno.</a:t>
            </a:r>
            <a:br>
              <a:rPr lang="sl-SI" sz="2400" i="1" dirty="0"/>
            </a:br>
            <a:r>
              <a:rPr lang="sl-SI" sz="2400" i="1" dirty="0"/>
              <a:t>Vsi poklici so enako visoko.</a:t>
            </a:r>
            <a:br>
              <a:rPr lang="sl-SI" sz="2400" i="1" dirty="0"/>
            </a:br>
            <a:r>
              <a:rPr lang="sl-SI" sz="2400" i="1" dirty="0"/>
              <a:t>A važno je, da delaš pošteno</a:t>
            </a:r>
            <a:br>
              <a:rPr lang="sl-SI" sz="2400" i="1" dirty="0"/>
            </a:br>
            <a:r>
              <a:rPr lang="sl-SI" sz="2400" i="1" dirty="0"/>
              <a:t>in ne samo z levo roko.</a:t>
            </a:r>
            <a:br>
              <a:rPr lang="sl-SI" sz="2400" dirty="0"/>
            </a:br>
            <a:br>
              <a:rPr lang="sl-SI" sz="2400" dirty="0"/>
            </a:br>
            <a:r>
              <a:rPr lang="sl-SI" sz="2400" dirty="0"/>
              <a:t>                                         </a:t>
            </a:r>
            <a:r>
              <a:rPr lang="sl-SI" sz="2400" i="1" dirty="0"/>
              <a:t>Tone Pavček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084168" y="573325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Pripravila: Sabina Breznik, šolska svetovalna delavka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6186736" y="4293096"/>
            <a:ext cx="2705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hlinkClick r:id="rId3"/>
              </a:rPr>
              <a:t>https://www.youtube.com/watch?v=qBuso2selQg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Calibri" pitchFamily="34" charset="0"/>
              </a:rPr>
              <a:t>SREDNJEŠOLSKI PROGRAMI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785786" y="1357298"/>
          <a:ext cx="71438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ravokotnik 43"/>
          <p:cNvSpPr/>
          <p:nvPr/>
        </p:nvSpPr>
        <p:spPr>
          <a:xfrm>
            <a:off x="6804248" y="1268760"/>
            <a:ext cx="180020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7092280" y="3717032"/>
            <a:ext cx="1800200" cy="7200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2267744" y="3717032"/>
            <a:ext cx="2016224" cy="792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2771800" y="4653136"/>
            <a:ext cx="3312368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ravokotnik 2"/>
          <p:cNvSpPr/>
          <p:nvPr/>
        </p:nvSpPr>
        <p:spPr>
          <a:xfrm>
            <a:off x="2987824" y="5733256"/>
            <a:ext cx="3024336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/>
          <p:cNvSpPr txBox="1"/>
          <p:nvPr/>
        </p:nvSpPr>
        <p:spPr>
          <a:xfrm>
            <a:off x="971600" y="594928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OSNOVNA ŠOLA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843808" y="479715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SREDNJEŠOLSKO IZOBRAŽEVANJE</a:t>
            </a:r>
          </a:p>
        </p:txBody>
      </p:sp>
      <p:cxnSp>
        <p:nvCxnSpPr>
          <p:cNvPr id="7" name="Raven puščični konektor 6"/>
          <p:cNvCxnSpPr/>
          <p:nvPr/>
        </p:nvCxnSpPr>
        <p:spPr>
          <a:xfrm flipV="1">
            <a:off x="3203848" y="53012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konektor 7"/>
          <p:cNvCxnSpPr/>
          <p:nvPr/>
        </p:nvCxnSpPr>
        <p:spPr>
          <a:xfrm flipV="1">
            <a:off x="5580112" y="53012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avokotnik 8"/>
          <p:cNvSpPr/>
          <p:nvPr/>
        </p:nvSpPr>
        <p:spPr>
          <a:xfrm>
            <a:off x="179512" y="3717032"/>
            <a:ext cx="1656184" cy="792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oljeZBesedilom 9"/>
          <p:cNvSpPr txBox="1"/>
          <p:nvPr/>
        </p:nvSpPr>
        <p:spPr>
          <a:xfrm>
            <a:off x="179512" y="378904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NIŽJE POKLICNO </a:t>
            </a:r>
          </a:p>
          <a:p>
            <a:r>
              <a:rPr lang="sl-SI" dirty="0"/>
              <a:t>(2 leti)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2339752" y="378904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SREDNJE POKLICNO </a:t>
            </a:r>
          </a:p>
          <a:p>
            <a:r>
              <a:rPr lang="sl-SI" dirty="0"/>
              <a:t>(3 leta)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4644008" y="3717032"/>
            <a:ext cx="2232248" cy="7200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oljeZBesedilom 13"/>
          <p:cNvSpPr txBox="1"/>
          <p:nvPr/>
        </p:nvSpPr>
        <p:spPr>
          <a:xfrm>
            <a:off x="4644008" y="37170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SREDNJE STROKOVNO IN TEHNIČNO (4 leta)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7072330" y="392906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GIMNAZIJE(4 leta)</a:t>
            </a:r>
          </a:p>
        </p:txBody>
      </p:sp>
      <p:sp>
        <p:nvSpPr>
          <p:cNvPr id="17" name="PoljeZBesedilom 16"/>
          <p:cNvSpPr txBox="1"/>
          <p:nvPr/>
        </p:nvSpPr>
        <p:spPr>
          <a:xfrm>
            <a:off x="107504" y="33569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Zaključni izpit</a:t>
            </a:r>
          </a:p>
        </p:txBody>
      </p:sp>
      <p:sp>
        <p:nvSpPr>
          <p:cNvPr id="18" name="PoljeZBesedilom 17"/>
          <p:cNvSpPr txBox="1"/>
          <p:nvPr/>
        </p:nvSpPr>
        <p:spPr>
          <a:xfrm>
            <a:off x="2339752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Zaključni izpit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4644008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Poklicna matura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7271792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Splošna matura </a:t>
            </a:r>
          </a:p>
        </p:txBody>
      </p:sp>
      <p:sp>
        <p:nvSpPr>
          <p:cNvPr id="21" name="PoljeZBesedilom 20"/>
          <p:cNvSpPr txBox="1"/>
          <p:nvPr/>
        </p:nvSpPr>
        <p:spPr>
          <a:xfrm>
            <a:off x="1763688" y="23488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Poklicno- tehniško (3 + 2)</a:t>
            </a:r>
          </a:p>
        </p:txBody>
      </p:sp>
      <p:sp>
        <p:nvSpPr>
          <p:cNvPr id="22" name="PoljeZBesedilom 21"/>
          <p:cNvSpPr txBox="1"/>
          <p:nvPr/>
        </p:nvSpPr>
        <p:spPr>
          <a:xfrm>
            <a:off x="3851920" y="28529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Maturitetni tečaj (1 leto)</a:t>
            </a:r>
          </a:p>
        </p:txBody>
      </p:sp>
      <p:cxnSp>
        <p:nvCxnSpPr>
          <p:cNvPr id="24" name="Raven puščični konektor 23"/>
          <p:cNvCxnSpPr/>
          <p:nvPr/>
        </p:nvCxnSpPr>
        <p:spPr>
          <a:xfrm flipV="1">
            <a:off x="277180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konektor 25"/>
          <p:cNvCxnSpPr/>
          <p:nvPr/>
        </p:nvCxnSpPr>
        <p:spPr>
          <a:xfrm flipV="1">
            <a:off x="3995936" y="3140968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konektor 27"/>
          <p:cNvCxnSpPr/>
          <p:nvPr/>
        </p:nvCxnSpPr>
        <p:spPr>
          <a:xfrm flipH="1" flipV="1">
            <a:off x="5148064" y="3140968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jeZBesedilom 30"/>
          <p:cNvSpPr txBox="1"/>
          <p:nvPr/>
        </p:nvSpPr>
        <p:spPr>
          <a:xfrm>
            <a:off x="6588224" y="25649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Poklicni tečaj (1 leto)</a:t>
            </a:r>
          </a:p>
        </p:txBody>
      </p:sp>
      <p:cxnSp>
        <p:nvCxnSpPr>
          <p:cNvPr id="36" name="Raven puščični konektor 35"/>
          <p:cNvCxnSpPr/>
          <p:nvPr/>
        </p:nvCxnSpPr>
        <p:spPr>
          <a:xfrm flipV="1">
            <a:off x="8388424" y="292494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puščični konektor 38"/>
          <p:cNvCxnSpPr/>
          <p:nvPr/>
        </p:nvCxnSpPr>
        <p:spPr>
          <a:xfrm flipV="1">
            <a:off x="6588224" y="292494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puščični konektor 40"/>
          <p:cNvCxnSpPr/>
          <p:nvPr/>
        </p:nvCxnSpPr>
        <p:spPr>
          <a:xfrm>
            <a:off x="4499992" y="2492896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jeZBesedilom 41"/>
          <p:cNvSpPr txBox="1"/>
          <p:nvPr/>
        </p:nvSpPr>
        <p:spPr>
          <a:xfrm>
            <a:off x="6876256" y="13407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UNIVERZITETNO</a:t>
            </a:r>
          </a:p>
        </p:txBody>
      </p:sp>
      <p:sp>
        <p:nvSpPr>
          <p:cNvPr id="43" name="PoljeZBesedilom 42"/>
          <p:cNvSpPr txBox="1"/>
          <p:nvPr/>
        </p:nvSpPr>
        <p:spPr>
          <a:xfrm>
            <a:off x="1619672" y="33265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SHEMA IZOBRAŽEVANJA V REPUBLIKI SLOVENIJI</a:t>
            </a:r>
          </a:p>
        </p:txBody>
      </p:sp>
      <p:sp>
        <p:nvSpPr>
          <p:cNvPr id="45" name="Pravokotnik 44"/>
          <p:cNvSpPr/>
          <p:nvPr/>
        </p:nvSpPr>
        <p:spPr>
          <a:xfrm>
            <a:off x="3707904" y="1268760"/>
            <a:ext cx="2304256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6" name="PoljeZBesedilom 45"/>
          <p:cNvSpPr txBox="1"/>
          <p:nvPr/>
        </p:nvSpPr>
        <p:spPr>
          <a:xfrm>
            <a:off x="3779912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VISOKO STROKOVNO</a:t>
            </a:r>
          </a:p>
        </p:txBody>
      </p:sp>
      <p:sp>
        <p:nvSpPr>
          <p:cNvPr id="47" name="Pravokotnik 46"/>
          <p:cNvSpPr/>
          <p:nvPr/>
        </p:nvSpPr>
        <p:spPr>
          <a:xfrm>
            <a:off x="539552" y="1268760"/>
            <a:ext cx="216024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8" name="PoljeZBesedilom 47"/>
          <p:cNvSpPr txBox="1"/>
          <p:nvPr/>
        </p:nvSpPr>
        <p:spPr>
          <a:xfrm>
            <a:off x="611560" y="13407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VIŠJE STROKOVNO</a:t>
            </a:r>
          </a:p>
        </p:txBody>
      </p:sp>
      <p:cxnSp>
        <p:nvCxnSpPr>
          <p:cNvPr id="50" name="Raven puščični konektor 49"/>
          <p:cNvCxnSpPr/>
          <p:nvPr/>
        </p:nvCxnSpPr>
        <p:spPr>
          <a:xfrm>
            <a:off x="1907704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6" grpId="0" animBg="1"/>
      <p:bldP spid="12" grpId="0" animBg="1"/>
      <p:bldP spid="5" grpId="0" animBg="1"/>
      <p:bldP spid="3" grpId="0" animBg="1"/>
      <p:bldP spid="2" grpId="0"/>
      <p:bldP spid="4" grpId="0"/>
      <p:bldP spid="9" grpId="0" animBg="1"/>
      <p:bldP spid="10" grpId="0"/>
      <p:bldP spid="11" grpId="0"/>
      <p:bldP spid="13" grpId="0" animBg="1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31" grpId="0"/>
      <p:bldP spid="42" grpId="0"/>
      <p:bldP spid="45" grpId="0" animBg="1"/>
      <p:bldP spid="46" grpId="0"/>
      <p:bldP spid="47" grpId="0" animBg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9"/>
          <p:cNvSpPr/>
          <p:nvPr/>
        </p:nvSpPr>
        <p:spPr>
          <a:xfrm>
            <a:off x="611560" y="4581128"/>
            <a:ext cx="2088232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467544" y="2060848"/>
            <a:ext cx="2232248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/>
          <p:cNvSpPr txBox="1"/>
          <p:nvPr/>
        </p:nvSpPr>
        <p:spPr>
          <a:xfrm>
            <a:off x="2051720" y="54868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rgbClr val="FF0000"/>
                </a:solidFill>
              </a:rPr>
              <a:t>MERILA ZA IZBIRO</a:t>
            </a:r>
          </a:p>
        </p:txBody>
      </p:sp>
      <p:sp>
        <p:nvSpPr>
          <p:cNvPr id="3" name="Ograda vsebine 2"/>
          <p:cNvSpPr txBox="1">
            <a:spLocks/>
          </p:cNvSpPr>
          <p:nvPr/>
        </p:nvSpPr>
        <p:spPr>
          <a:xfrm>
            <a:off x="3131840" y="1664804"/>
            <a:ext cx="5256584" cy="2124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zaključne ocene obveznih predmetov  iz 7., 8.  in 9. razreda osnovne šole in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učnim uspehom kandidat lahko dobi največ 175 točk.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683568" y="22048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/>
              <a:t>UČNI USPEH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0" y="465313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/>
              <a:t>NPZ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3131840" y="4221088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sz="2400" dirty="0"/>
              <a:t>ob soglasju staršev (MAT + SLO)</a:t>
            </a:r>
          </a:p>
          <a:p>
            <a:pPr>
              <a:buFont typeface="Arial" pitchFamily="34" charset="0"/>
              <a:buChar char="•"/>
            </a:pPr>
            <a:r>
              <a:rPr lang="sl-SI" sz="2400" dirty="0"/>
              <a:t> če je omejitev vpisa in je na spodnji meji več kandidatov z enakim številom točk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4"/>
          <p:cNvGraphicFramePr>
            <a:graphicFrameLocks noGrp="1"/>
          </p:cNvGraphicFramePr>
          <p:nvPr/>
        </p:nvGraphicFramePr>
        <p:xfrm>
          <a:off x="0" y="404664"/>
          <a:ext cx="8786812" cy="5798511"/>
        </p:xfrm>
        <a:graphic>
          <a:graphicData uri="http://schemas.openxmlformats.org/drawingml/2006/table">
            <a:tbl>
              <a:tblPr/>
              <a:tblGrid>
                <a:gridCol w="442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OŠ - predmeti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točke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točke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Točke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slovenščina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matematika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tuji jezik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likovna vzgoja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glasbena vzgoja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geografija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zgodovina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Domovinska in državljanska kultura in etika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fizika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kemija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biologija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naravoslovje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tehnika in tehnologija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šport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SKUPAJ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SKUPAJ</a:t>
                      </a: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</a:t>
                      </a: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otnik 1"/>
          <p:cNvSpPr/>
          <p:nvPr/>
        </p:nvSpPr>
        <p:spPr>
          <a:xfrm>
            <a:off x="1115616" y="1331340"/>
            <a:ext cx="3528392" cy="15841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1187624" y="1604699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/>
              <a:t>PREIZKUSI NADARJENOSTI, ROČNIH SPRETNOSTI, ŠPORTNI DOSEŽKI, 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051720" y="54868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>
                <a:solidFill>
                  <a:srgbClr val="FF0000"/>
                </a:solidFill>
              </a:rPr>
              <a:t>MERILA ZA IZBIRO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791580" y="3068960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b="1" dirty="0"/>
              <a:t> rudarstvo </a:t>
            </a:r>
            <a:r>
              <a:rPr lang="sl-SI" dirty="0"/>
              <a:t>(geotehnik) -  psihofizična sposobnost</a:t>
            </a:r>
          </a:p>
          <a:p>
            <a:endParaRPr lang="sl-SI" dirty="0"/>
          </a:p>
          <a:p>
            <a:pPr>
              <a:buFont typeface="Arial" pitchFamily="34" charset="0"/>
              <a:buChar char="•"/>
            </a:pPr>
            <a:r>
              <a:rPr lang="sl-SI" b="1" dirty="0"/>
              <a:t> tehnik zobne protetike </a:t>
            </a:r>
            <a:r>
              <a:rPr lang="sl-SI" dirty="0"/>
              <a:t>– ročne spretnosti</a:t>
            </a:r>
          </a:p>
          <a:p>
            <a:pPr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/>
              <a:t>fotografski tehnik</a:t>
            </a:r>
            <a:r>
              <a:rPr lang="sl-SI" dirty="0"/>
              <a:t> – likovna nadarjenost</a:t>
            </a:r>
          </a:p>
          <a:p>
            <a:pPr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/>
              <a:t>tehnik oblikovanja</a:t>
            </a:r>
            <a:r>
              <a:rPr lang="sl-SI" dirty="0"/>
              <a:t>- likovna nadarjenost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  <a:p>
            <a:pPr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/>
              <a:t>umetniške gimnazije </a:t>
            </a:r>
            <a:r>
              <a:rPr lang="sl-SI" dirty="0"/>
              <a:t>(glasbena smer, plesna smer – psihofizične sposobnosti, glasbena oz. plesna nadarjenost ter za petje še starost; likovna smer – likovna nadarjenost)</a:t>
            </a:r>
          </a:p>
          <a:p>
            <a:pPr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/>
              <a:t>športni oddelek gimnazije </a:t>
            </a:r>
            <a:r>
              <a:rPr lang="sl-SI" dirty="0"/>
              <a:t>– psihofizične sposobnosti, športni dosežki</a:t>
            </a:r>
          </a:p>
          <a:p>
            <a:pPr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 err="1"/>
              <a:t>Waldorfska</a:t>
            </a:r>
            <a:r>
              <a:rPr lang="sl-SI" b="1" dirty="0"/>
              <a:t> gimnazija </a:t>
            </a:r>
            <a:r>
              <a:rPr lang="sl-SI" dirty="0"/>
              <a:t>– pogovor s kandidatom in starši</a:t>
            </a:r>
          </a:p>
        </p:txBody>
      </p:sp>
    </p:spTree>
    <p:extLst>
      <p:ext uri="{BB962C8B-B14F-4D97-AF65-F5344CB8AC3E}">
        <p14:creationId xmlns:p14="http://schemas.microsoft.com/office/powerpoint/2010/main" val="142982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8C13E02-F4EE-4A75-A4A5-AFCD802ADC10}"/>
              </a:ext>
            </a:extLst>
          </p:cNvPr>
          <p:cNvSpPr txBox="1"/>
          <p:nvPr/>
        </p:nvSpPr>
        <p:spPr>
          <a:xfrm>
            <a:off x="376096" y="581383"/>
            <a:ext cx="87507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IZVAJANJE NEKATERIH PROGRAMOV V </a:t>
            </a:r>
            <a:r>
              <a:rPr lang="sl-SI" sz="2800" u="sng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VAJENIŠKI</a:t>
            </a:r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OBLIKI</a:t>
            </a:r>
          </a:p>
          <a:p>
            <a:endParaRPr lang="sl-SI" sz="2800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l-SI" sz="2800" dirty="0">
                <a:latin typeface="Calibri" pitchFamily="34" charset="0"/>
              </a:rPr>
              <a:t>Vsaj 50% izobraževanja se izvede pri delodajalcih (običajni programi cca. 22%)</a:t>
            </a:r>
          </a:p>
          <a:p>
            <a:pPr>
              <a:buFont typeface="Arial" pitchFamily="34" charset="0"/>
              <a:buChar char="•"/>
            </a:pPr>
            <a:endParaRPr lang="sl-SI" sz="28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800" dirty="0">
                <a:latin typeface="Calibri" pitchFamily="34" charset="0"/>
              </a:rPr>
              <a:t> </a:t>
            </a:r>
            <a:r>
              <a:rPr lang="sl-SI" sz="2400" u="sng" dirty="0">
                <a:latin typeface="Calibri" pitchFamily="34" charset="0"/>
              </a:rPr>
              <a:t>šole, ki bodo 2024/25 izvajale programe tudi  v vajeniški obliki</a:t>
            </a:r>
            <a:r>
              <a:rPr lang="sl-SI" sz="2400" dirty="0">
                <a:latin typeface="Calibri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b="1" dirty="0">
                <a:latin typeface="Calibri" pitchFamily="34" charset="0"/>
              </a:rPr>
              <a:t>MIZAR</a:t>
            </a:r>
            <a:r>
              <a:rPr lang="sl-SI" sz="2400" dirty="0">
                <a:latin typeface="Calibri" pitchFamily="34" charset="0"/>
              </a:rPr>
              <a:t> (ŠC NM, ŠC SG, ŠC Nova Gorica, ŠC Škofja Loka, </a:t>
            </a:r>
            <a:r>
              <a:rPr lang="sl-SI" sz="2400" dirty="0" err="1">
                <a:latin typeface="Calibri" pitchFamily="34" charset="0"/>
              </a:rPr>
              <a:t>Les.šola</a:t>
            </a:r>
            <a:r>
              <a:rPr lang="sl-SI" sz="2400" dirty="0">
                <a:latin typeface="Calibri" pitchFamily="34" charset="0"/>
              </a:rPr>
              <a:t> MB)</a:t>
            </a:r>
          </a:p>
          <a:p>
            <a:pPr>
              <a:buFont typeface="Wingdings" pitchFamily="2" charset="2"/>
              <a:buChar char="ü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b="1" dirty="0">
                <a:latin typeface="Calibri" pitchFamily="34" charset="0"/>
              </a:rPr>
              <a:t>KAMNOSEK</a:t>
            </a:r>
            <a:r>
              <a:rPr lang="sl-SI" sz="2400" dirty="0">
                <a:latin typeface="Calibri" pitchFamily="34" charset="0"/>
              </a:rPr>
              <a:t> (SGGOŠ Ljubljana)</a:t>
            </a:r>
          </a:p>
          <a:p>
            <a:pPr>
              <a:buFont typeface="Wingdings" pitchFamily="2" charset="2"/>
              <a:buChar char="ü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b="1" dirty="0">
                <a:latin typeface="Calibri" pitchFamily="34" charset="0"/>
              </a:rPr>
              <a:t>OBLIKOVALEC KOVIN-ORODJAR </a:t>
            </a:r>
            <a:r>
              <a:rPr lang="sl-SI" sz="2400" dirty="0">
                <a:latin typeface="Calibri" pitchFamily="34" charset="0"/>
              </a:rPr>
              <a:t>(SIC Bežigrad, ŠC Škofja Loka, ŠC NM, ŠC Nova Gorica, TŠC Maribor, Murska  Sobota, ŠC Ptuj)</a:t>
            </a:r>
          </a:p>
          <a:p>
            <a:pPr>
              <a:buFont typeface="Wingdings" pitchFamily="2" charset="2"/>
              <a:buChar char="ü"/>
            </a:pPr>
            <a:r>
              <a:rPr lang="sl-SI" sz="2400" dirty="0">
                <a:latin typeface="Calibri" pitchFamily="34" charset="0"/>
              </a:rPr>
              <a:t> </a:t>
            </a:r>
            <a:r>
              <a:rPr lang="sl-SI" sz="2400" b="1" dirty="0">
                <a:latin typeface="Calibri" pitchFamily="34" charset="0"/>
              </a:rPr>
              <a:t>GASTRONOMSKE IN HOTELIRSKE STORITVE </a:t>
            </a:r>
            <a:r>
              <a:rPr lang="sl-SI" sz="2400" dirty="0">
                <a:latin typeface="Calibri" pitchFamily="34" charset="0"/>
              </a:rPr>
              <a:t>(</a:t>
            </a:r>
            <a:r>
              <a:rPr lang="sl-SI" sz="2400" u="sng" dirty="0">
                <a:latin typeface="Calibri" pitchFamily="34" charset="0"/>
              </a:rPr>
              <a:t>Izola</a:t>
            </a:r>
            <a:r>
              <a:rPr lang="sl-SI" sz="2400" b="1" dirty="0">
                <a:latin typeface="Calibri" pitchFamily="34" charset="0"/>
              </a:rPr>
              <a:t>, </a:t>
            </a:r>
            <a:r>
              <a:rPr lang="sl-SI" sz="2400" dirty="0">
                <a:latin typeface="Calibri" pitchFamily="34" charset="0"/>
              </a:rPr>
              <a:t>Radenci)</a:t>
            </a:r>
          </a:p>
          <a:p>
            <a:pPr>
              <a:buFont typeface="Wingdings" pitchFamily="2" charset="2"/>
              <a:buChar char="ü"/>
            </a:pPr>
            <a:r>
              <a:rPr lang="sl-SI" sz="2400" b="1" dirty="0">
                <a:latin typeface="Calibri" pitchFamily="34" charset="0"/>
              </a:rPr>
              <a:t>STEKLAR </a:t>
            </a:r>
            <a:r>
              <a:rPr lang="sl-SI" sz="2400" dirty="0">
                <a:latin typeface="Calibri" pitchFamily="34" charset="0"/>
              </a:rPr>
              <a:t>(Rogaška Slatina)</a:t>
            </a:r>
          </a:p>
          <a:p>
            <a:pPr>
              <a:buFont typeface="Wingdings" pitchFamily="2" charset="2"/>
              <a:buChar char="ü"/>
            </a:pPr>
            <a:r>
              <a:rPr lang="sl-SI" sz="2400" b="1" dirty="0">
                <a:latin typeface="Calibri" pitchFamily="34" charset="0"/>
              </a:rPr>
              <a:t>PAPIRNIČAR</a:t>
            </a:r>
            <a:r>
              <a:rPr lang="sl-SI" sz="2400" dirty="0">
                <a:latin typeface="Calibri" pitchFamily="34" charset="0"/>
              </a:rPr>
              <a:t> (SIC Bežigrad – program se bo izvajal samo v vajeniški obliki)</a:t>
            </a:r>
          </a:p>
          <a:p>
            <a:pPr>
              <a:buFont typeface="Wingdings" pitchFamily="2" charset="2"/>
              <a:buChar char="ü"/>
            </a:pPr>
            <a:r>
              <a:rPr lang="sl-SI" sz="2400" b="1" dirty="0">
                <a:latin typeface="Calibri" pitchFamily="34" charset="0"/>
              </a:rPr>
              <a:t>SLIKOPLESAKAR-ČRKOSLIKAR</a:t>
            </a:r>
            <a:r>
              <a:rPr lang="sl-SI" sz="2400" dirty="0">
                <a:latin typeface="Calibri" pitchFamily="34" charset="0"/>
              </a:rPr>
              <a:t> (ŠC Kranj, Srednja gradbena šola MB)</a:t>
            </a:r>
          </a:p>
          <a:p>
            <a:pPr>
              <a:buFont typeface="Wingdings" pitchFamily="2" charset="2"/>
              <a:buChar char="ü"/>
            </a:pPr>
            <a:endParaRPr lang="sl-SI" sz="2400" dirty="0">
              <a:latin typeface="Calibri" pitchFamily="34" charset="0"/>
            </a:endParaRPr>
          </a:p>
          <a:p>
            <a:endParaRPr lang="sl-SI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D58ADE74-E1E6-40DA-A750-14E7CF7ED388}"/>
              </a:ext>
            </a:extLst>
          </p:cNvPr>
          <p:cNvSpPr txBox="1"/>
          <p:nvPr/>
        </p:nvSpPr>
        <p:spPr>
          <a:xfrm>
            <a:off x="539552" y="476672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STROJNI MEHANIK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(ŠC NM, Škofja Loka, Velenje, Krško-Sevnica)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ZIDAR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(ŠC Kranj, NM, SGGOŠ LJ, Sr. gradbena šola in </a:t>
            </a:r>
            <a:r>
              <a:rPr lang="sl-S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gim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. MB)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ELEKTRIKAR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(ŠC Kranj, Velenje)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Mehatronik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-operater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(ŠC NM, Srednja tehniška šola KP, SIC Bežigrad, Murska Sobota, ŠC Kranj)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KLEPAR-KROVEC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(ŠC Ptuj, SIC Bežigrad)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AVTOSERVISER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l-SI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SIC Bežigrad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, ŠC Škofja Loka, ŠC Novo mesto, ŠC Ptuj)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AVTOKAROSERIST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l-SI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SIC Bežigrad,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ŠC Škofja Loka, ŠC Novo mesto, ŠC Ptuj, ŠC Nova Gorica)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92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000100" y="4857760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>
                <a:latin typeface="Calibri" pitchFamily="34" charset="0"/>
              </a:rPr>
              <a:t>seznam delodajalcev na spletni strani MIZŠ (Vpis v SŠ – Učna mesta) ter na šolah, ki bodo izvajale tovrsten način izobraževanja (DO 17. 6. 2024 – oddati podpisano vajeniško pogodbo). Kandidat s pravočasno dostavljeno vajeniško pogodbo bo iz izbirnega postopka izvzet.</a:t>
            </a:r>
          </a:p>
          <a:p>
            <a:endParaRPr lang="sl-SI" dirty="0">
              <a:latin typeface="Calibri" pitchFamily="34" charset="0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D42E2752-A6E9-46F5-8441-942D6354A38C}"/>
              </a:ext>
            </a:extLst>
          </p:cNvPr>
          <p:cNvSpPr txBox="1"/>
          <p:nvPr/>
        </p:nvSpPr>
        <p:spPr>
          <a:xfrm>
            <a:off x="539552" y="980728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TAPETNIK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(ŠC Škofja Loka)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INŠTALATER STROJNIH INŠTALACIJ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(ŠC Škofja Loka, ŠC Nova Gorica, ŠC Novo mesto, ŠC Ptuj)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DIMNIKAR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(Sr. Gradbena šola in gimnazija MB)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TESAR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(ŠC Novo mesto, MB)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IZVAJALEC SUHOMONTAŽNE GRADNJE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(MB)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PEČAR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– polagalec keramike (MB)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IZDELOVALEC KOVINSKIH KONSTRUKCIJ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(ŠC Ptuj)</a:t>
            </a:r>
          </a:p>
        </p:txBody>
      </p:sp>
    </p:spTree>
    <p:extLst>
      <p:ext uri="{BB962C8B-B14F-4D97-AF65-F5344CB8AC3E}">
        <p14:creationId xmlns:p14="http://schemas.microsoft.com/office/powerpoint/2010/main" val="2178671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404664"/>
            <a:ext cx="7572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VAJENIŠTVO</a:t>
            </a:r>
          </a:p>
          <a:p>
            <a:endParaRPr lang="sl-SI" sz="3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l-SI" sz="3200" dirty="0">
                <a:latin typeface="Calibri" pitchFamily="34" charset="0"/>
                <a:cs typeface="Calibri" pitchFamily="34" charset="0"/>
              </a:rPr>
              <a:t>vajenci imajo status dijaka.</a:t>
            </a:r>
          </a:p>
          <a:p>
            <a:pPr>
              <a:buFont typeface="Arial" pitchFamily="34" charset="0"/>
              <a:buChar char="•"/>
            </a:pPr>
            <a:r>
              <a:rPr lang="sl-SI" sz="3200" dirty="0">
                <a:latin typeface="Calibri" pitchFamily="34" charset="0"/>
                <a:cs typeface="Calibri" pitchFamily="34" charset="0"/>
              </a:rPr>
              <a:t> prejemajo vajeniško nagrado – </a:t>
            </a:r>
            <a:r>
              <a:rPr lang="sl-SI" sz="3200" b="1" u="sng" dirty="0">
                <a:latin typeface="Calibri" pitchFamily="34" charset="0"/>
                <a:cs typeface="Calibri" pitchFamily="34" charset="0"/>
              </a:rPr>
              <a:t>ne</a:t>
            </a:r>
            <a:r>
              <a:rPr lang="sl-SI" sz="3200" dirty="0">
                <a:latin typeface="Calibri" pitchFamily="34" charset="0"/>
                <a:cs typeface="Calibri" pitchFamily="34" charset="0"/>
              </a:rPr>
              <a:t> vpliva na štipendije</a:t>
            </a:r>
          </a:p>
          <a:p>
            <a:r>
              <a:rPr lang="sl-SI" sz="3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l-SI" sz="3200" dirty="0">
                <a:latin typeface="Calibri" pitchFamily="34" charset="0"/>
                <a:cs typeface="Calibri" pitchFamily="34" charset="0"/>
              </a:rPr>
              <a:t>1.letnik cca. 80-250 evrov, </a:t>
            </a:r>
          </a:p>
          <a:p>
            <a:pPr>
              <a:buFont typeface="Wingdings" pitchFamily="2" charset="2"/>
              <a:buChar char="Ø"/>
            </a:pPr>
            <a:r>
              <a:rPr lang="sl-SI" sz="3200" dirty="0">
                <a:latin typeface="Calibri" pitchFamily="34" charset="0"/>
                <a:cs typeface="Calibri" pitchFamily="34" charset="0"/>
              </a:rPr>
              <a:t>2. letnik cca. 150-300 evrov, </a:t>
            </a:r>
          </a:p>
          <a:p>
            <a:pPr>
              <a:buFont typeface="Wingdings" pitchFamily="2" charset="2"/>
              <a:buChar char="Ø"/>
            </a:pPr>
            <a:r>
              <a:rPr lang="sl-SI" sz="3200" dirty="0">
                <a:latin typeface="Calibri" pitchFamily="34" charset="0"/>
                <a:cs typeface="Calibri" pitchFamily="34" charset="0"/>
              </a:rPr>
              <a:t>3. letnik cca. 170-400 evrov</a:t>
            </a:r>
          </a:p>
          <a:p>
            <a:r>
              <a:rPr lang="sl-SI" sz="3200" dirty="0">
                <a:latin typeface="Calibri" pitchFamily="34" charset="0"/>
                <a:cs typeface="Calibri" pitchFamily="34" charset="0"/>
              </a:rPr>
              <a:t>mesečno </a:t>
            </a:r>
            <a:r>
              <a:rPr lang="sl-SI" dirty="0">
                <a:latin typeface="Calibri" pitchFamily="34" charset="0"/>
                <a:cs typeface="Calibri" pitchFamily="34" charset="0"/>
              </a:rPr>
              <a:t>(če nagrada znaša več kot 172 evrov mesečno, je obdavčena)</a:t>
            </a:r>
          </a:p>
        </p:txBody>
      </p:sp>
      <p:pic>
        <p:nvPicPr>
          <p:cNvPr id="3" name="Slika 2" descr="https://www.dnevnik.si/i/as/2017/01/11/9885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2847798" cy="21414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avokotnik 3"/>
          <p:cNvSpPr/>
          <p:nvPr/>
        </p:nvSpPr>
        <p:spPr>
          <a:xfrm>
            <a:off x="-252536" y="573325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l-SI" sz="2400" b="1" dirty="0">
                <a:solidFill>
                  <a:srgbClr val="0070C0"/>
                </a:solidFill>
                <a:latin typeface="Calibri" pitchFamily="34" charset="0"/>
              </a:rPr>
              <a:t>Kandidati izpolnijo enako prijavnico </a:t>
            </a:r>
            <a:r>
              <a:rPr lang="sl-SI" sz="2400" b="1" dirty="0">
                <a:latin typeface="Calibri" pitchFamily="34" charset="0"/>
              </a:rPr>
              <a:t>– </a:t>
            </a:r>
            <a:r>
              <a:rPr lang="sl-SI" sz="2400" u="sng" dirty="0">
                <a:latin typeface="Calibri" pitchFamily="34" charset="0"/>
              </a:rPr>
              <a:t>pripis</a:t>
            </a:r>
            <a:r>
              <a:rPr lang="sl-SI" sz="2400" dirty="0">
                <a:latin typeface="Calibri" pitchFamily="34" charset="0"/>
              </a:rPr>
              <a:t> pri navedbi programa: </a:t>
            </a:r>
            <a:r>
              <a:rPr lang="sl-SI" sz="2400" dirty="0">
                <a:solidFill>
                  <a:srgbClr val="FF0000"/>
                </a:solidFill>
                <a:latin typeface="Calibri" pitchFamily="34" charset="0"/>
              </a:rPr>
              <a:t>MIZAR – VAJENIŠKA OBLIKA</a:t>
            </a:r>
            <a:r>
              <a:rPr lang="sl-SI" sz="2400" dirty="0">
                <a:latin typeface="Calibri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42976" y="28572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  <a:latin typeface="Calibri" pitchFamily="34" charset="0"/>
              </a:rPr>
              <a:t>NOVOSTI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214414" y="1500174"/>
            <a:ext cx="731802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u="sng" dirty="0">
                <a:latin typeface="Calibri" pitchFamily="34" charset="0"/>
              </a:rPr>
              <a:t>NOVI PROGRAMI V NAŠI BLIŽINI:</a:t>
            </a:r>
          </a:p>
          <a:p>
            <a:endParaRPr lang="sl-SI" sz="2800" dirty="0">
              <a:latin typeface="Calibri" pitchFamily="34" charset="0"/>
            </a:endParaRPr>
          </a:p>
          <a:p>
            <a:r>
              <a:rPr lang="sl-SI" sz="2800" b="1" dirty="0">
                <a:latin typeface="Calibri" pitchFamily="34" charset="0"/>
              </a:rPr>
              <a:t>Srednja zdravstvena šola </a:t>
            </a:r>
            <a:r>
              <a:rPr lang="sl-SI" sz="2800" b="1" dirty="0" err="1">
                <a:latin typeface="Calibri" pitchFamily="34" charset="0"/>
              </a:rPr>
              <a:t>Lj</a:t>
            </a:r>
            <a:r>
              <a:rPr lang="sl-SI" sz="2800" b="1" dirty="0">
                <a:latin typeface="Calibri" pitchFamily="34" charset="0"/>
              </a:rPr>
              <a:t> </a:t>
            </a:r>
            <a:r>
              <a:rPr lang="sl-SI" sz="2800" dirty="0">
                <a:latin typeface="Calibri" pitchFamily="34" charset="0"/>
              </a:rPr>
              <a:t>– gimnazija (če bo vsaj 20 prijav) </a:t>
            </a:r>
            <a:r>
              <a:rPr lang="sl-SI" sz="2800" dirty="0">
                <a:solidFill>
                  <a:srgbClr val="FF0000"/>
                </a:solidFill>
                <a:latin typeface="Calibri" pitchFamily="34" charset="0"/>
              </a:rPr>
              <a:t>– NOVO</a:t>
            </a:r>
          </a:p>
          <a:p>
            <a:endParaRPr lang="sl-SI" sz="28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sl-SI" sz="2800" b="1" dirty="0">
                <a:latin typeface="Calibri" pitchFamily="34" charset="0"/>
              </a:rPr>
              <a:t>ŠC Postojna – predšolska vzgoja </a:t>
            </a:r>
          </a:p>
          <a:p>
            <a:r>
              <a:rPr lang="sl-SI" sz="2800" dirty="0">
                <a:latin typeface="Calibri" pitchFamily="34" charset="0"/>
              </a:rPr>
              <a:t>Gimnazija in SŠ Kočevje – tehnik računalništva</a:t>
            </a:r>
          </a:p>
          <a:p>
            <a:r>
              <a:rPr lang="sl-SI" sz="2800" dirty="0">
                <a:latin typeface="Calibri" pitchFamily="34" charset="0"/>
              </a:rPr>
              <a:t>ŠC Nova Gorica – gastronomija in turizem</a:t>
            </a:r>
          </a:p>
          <a:p>
            <a:r>
              <a:rPr lang="sl-SI" sz="2800" dirty="0">
                <a:latin typeface="Calibri" pitchFamily="34" charset="0"/>
              </a:rPr>
              <a:t>SGGOŠ Ljubljana – tehniška gimnazija </a:t>
            </a:r>
            <a:r>
              <a:rPr lang="sl-SI" sz="1400" dirty="0">
                <a:latin typeface="Calibri" pitchFamily="34" charset="0"/>
              </a:rPr>
              <a:t>(s poudarkom na arhitekturi in gradbeništvu)</a:t>
            </a:r>
          </a:p>
          <a:p>
            <a:r>
              <a:rPr lang="sl-SI" sz="1400" dirty="0">
                <a:latin typeface="Calibri" pitchFamily="34" charset="0"/>
              </a:rPr>
              <a:t> </a:t>
            </a:r>
          </a:p>
          <a:p>
            <a:r>
              <a:rPr lang="sl-SI" sz="2000" dirty="0">
                <a:latin typeface="Calibri" pitchFamily="34" charset="0"/>
              </a:rPr>
              <a:t>PTI = 3+2: FRIZERSKI TEHNIK (na Srednji frizerski šoli Ljubljana, SŠ za oblikovanje Maribor, ŠC Celje, ŠC Kranj, ŠC Krško-Sevnica)</a:t>
            </a:r>
          </a:p>
          <a:p>
            <a:endParaRPr lang="sl-SI" sz="2800" u="sng" dirty="0">
              <a:latin typeface="Calibri" pitchFamily="34" charset="0"/>
            </a:endParaRPr>
          </a:p>
          <a:p>
            <a:endParaRPr lang="sl-SI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83568" y="40466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Calibri" pitchFamily="34" charset="0"/>
              </a:rPr>
              <a:t>VLOGA STARŠEV PRI POKLICNEM ODLOČANJU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539552" y="2204864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u="sng" dirty="0">
                <a:latin typeface="Calibri" pitchFamily="34" charset="0"/>
              </a:rPr>
              <a:t>POGOVOR Z OTROKOM:</a:t>
            </a:r>
          </a:p>
          <a:p>
            <a:endParaRPr lang="sl-SI" sz="2000" dirty="0">
              <a:latin typeface="Calibri" pitchFamily="34" charset="0"/>
            </a:endParaRPr>
          </a:p>
          <a:p>
            <a:r>
              <a:rPr lang="sl-SI" sz="2000" dirty="0">
                <a:latin typeface="Calibri" pitchFamily="34" charset="0"/>
              </a:rPr>
              <a:t>- Kaj rad počneš?</a:t>
            </a:r>
          </a:p>
          <a:p>
            <a:pPr>
              <a:buFontTx/>
              <a:buChar char="-"/>
            </a:pPr>
            <a:r>
              <a:rPr lang="sl-SI" sz="2000" dirty="0">
                <a:latin typeface="Calibri" pitchFamily="34" charset="0"/>
              </a:rPr>
              <a:t> Kaj ti je v šoli zanimivo? (predmet)</a:t>
            </a:r>
          </a:p>
          <a:p>
            <a:pPr>
              <a:buFontTx/>
              <a:buChar char="-"/>
            </a:pPr>
            <a:r>
              <a:rPr lang="sl-SI" sz="2000" dirty="0">
                <a:latin typeface="Calibri" pitchFamily="34" charset="0"/>
              </a:rPr>
              <a:t> Kakšna osebnost si?</a:t>
            </a:r>
          </a:p>
          <a:p>
            <a:pPr>
              <a:buFontTx/>
              <a:buChar char="-"/>
            </a:pPr>
            <a:r>
              <a:rPr lang="sl-SI" sz="2000" dirty="0">
                <a:latin typeface="Calibri" pitchFamily="34" charset="0"/>
              </a:rPr>
              <a:t> Kako te jaz vidim (iskreno spregovoriti o močnih in šibkih področjih)?</a:t>
            </a:r>
          </a:p>
          <a:p>
            <a:pPr>
              <a:buFontTx/>
              <a:buChar char="-"/>
            </a:pPr>
            <a:r>
              <a:rPr lang="sl-SI" sz="2000" dirty="0">
                <a:latin typeface="Calibri" pitchFamily="34" charset="0"/>
              </a:rPr>
              <a:t> Skupaj brskati po internetu, npr. branje o določenem poklicu, primerjati poklice …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539552" y="508518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Calibri" pitchFamily="34" charset="0"/>
              </a:rPr>
              <a:t>Besede </a:t>
            </a:r>
            <a:r>
              <a:rPr lang="sl-SI" sz="2800" i="1" dirty="0">
                <a:latin typeface="Calibri" pitchFamily="34" charset="0"/>
              </a:rPr>
              <a:t>Tako kot se boš odločil </a:t>
            </a:r>
            <a:r>
              <a:rPr lang="sl-SI" sz="2800" dirty="0">
                <a:latin typeface="Calibri" pitchFamily="34" charset="0"/>
              </a:rPr>
              <a:t>vodijo mlade v osamljenost pri pomembni odločitvi.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C880BED9-39DB-42C8-BAEC-20DB5886B085}"/>
              </a:ext>
            </a:extLst>
          </p:cNvPr>
          <p:cNvSpPr txBox="1"/>
          <p:nvPr/>
        </p:nvSpPr>
        <p:spPr>
          <a:xfrm>
            <a:off x="467544" y="980728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u="sng" dirty="0">
                <a:latin typeface="Calibri" pitchFamily="34" charset="0"/>
              </a:rPr>
              <a:t>NOVI PROGRAMI V NAŠI BLIŽINI:</a:t>
            </a:r>
          </a:p>
          <a:p>
            <a:r>
              <a:rPr lang="sl-SI" sz="2800" u="sng" dirty="0">
                <a:latin typeface="Calibri" pitchFamily="34" charset="0"/>
              </a:rPr>
              <a:t>Letos:</a:t>
            </a:r>
          </a:p>
          <a:p>
            <a:endParaRPr lang="sl-SI" sz="2800" dirty="0">
              <a:latin typeface="Calibri" pitchFamily="34" charset="0"/>
            </a:endParaRPr>
          </a:p>
          <a:p>
            <a:r>
              <a:rPr lang="sl-SI" sz="2800" b="1" dirty="0">
                <a:latin typeface="Calibri" pitchFamily="34" charset="0"/>
              </a:rPr>
              <a:t>Slaščičar – Srednja šola Izola</a:t>
            </a:r>
          </a:p>
          <a:p>
            <a:endParaRPr lang="sl-SI" sz="2800" b="1" u="sng" dirty="0">
              <a:latin typeface="Calibri" pitchFamily="34" charset="0"/>
            </a:endParaRPr>
          </a:p>
          <a:p>
            <a:r>
              <a:rPr lang="sl-SI" sz="2800" b="1" dirty="0">
                <a:latin typeface="Calibri" pitchFamily="34" charset="0"/>
              </a:rPr>
              <a:t>Tehnik računalništva – Gimnazija, elektro in pomorska šola Piran</a:t>
            </a:r>
            <a:endParaRPr lang="sl-SI" sz="2800" dirty="0">
              <a:latin typeface="Calibri" pitchFamily="34" charset="0"/>
            </a:endParaRPr>
          </a:p>
          <a:p>
            <a:endParaRPr lang="sl-SI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25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57224" y="428604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TRAJANJE STATUSA PO NOVI ZAKONODAJI</a:t>
            </a:r>
          </a:p>
        </p:txBody>
      </p:sp>
      <p:sp>
        <p:nvSpPr>
          <p:cNvPr id="3" name="Ograda vsebine 2"/>
          <p:cNvSpPr txBox="1">
            <a:spLocks/>
          </p:cNvSpPr>
          <p:nvPr/>
        </p:nvSpPr>
        <p:spPr>
          <a:xfrm>
            <a:off x="214282" y="1214422"/>
            <a:ext cx="8640960" cy="4353347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Trajanje izobraževalnega programa </a:t>
            </a:r>
            <a:r>
              <a:rPr kumimoji="0" lang="sl-SI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+ 2 leti za ponavljanje in</a:t>
            </a:r>
            <a:r>
              <a:rPr lang="sl-SI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sl-SI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prestopanje</a:t>
            </a: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 </a:t>
            </a:r>
            <a:r>
              <a:rPr kumimoji="0" lang="sl-SI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Dijaki s posebnimi pravicami</a:t>
            </a: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še 2 dodatni leti za ponavljanje </a:t>
            </a:r>
            <a:r>
              <a:rPr kumimoji="0" lang="sl-SI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(17. člen ZGIM in 46. člen ZPSI)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sl-SI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sl-SI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endParaRPr kumimoji="0" lang="sl-SI" sz="2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142976" y="3214686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  <a:latin typeface="Calibri" pitchFamily="34" charset="0"/>
              </a:rPr>
              <a:t>UČENCI S POSEBNIMI POTREBAMI</a:t>
            </a:r>
          </a:p>
        </p:txBody>
      </p:sp>
      <p:sp>
        <p:nvSpPr>
          <p:cNvPr id="5" name="Pravokotnik 4"/>
          <p:cNvSpPr/>
          <p:nvPr/>
        </p:nvSpPr>
        <p:spPr>
          <a:xfrm>
            <a:off x="571472" y="4000504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sl-SI" sz="2800" dirty="0">
              <a:latin typeface="Calibri" pitchFamily="34" charset="0"/>
            </a:endParaRPr>
          </a:p>
          <a:p>
            <a:pPr marL="0" lvl="1"/>
            <a:r>
              <a:rPr lang="sl-SI" sz="2800" dirty="0">
                <a:latin typeface="Calibri" pitchFamily="34" charset="0"/>
              </a:rPr>
              <a:t>Učenci z izdanimi odločbami o usmeritvi do izbirnega postopka morajo zbrati min </a:t>
            </a:r>
            <a:r>
              <a:rPr lang="sl-SI" sz="2800" b="1" dirty="0">
                <a:latin typeface="Calibri" pitchFamily="34" charset="0"/>
              </a:rPr>
              <a:t>90% točk </a:t>
            </a:r>
            <a:r>
              <a:rPr lang="sl-SI" sz="2800" dirty="0">
                <a:latin typeface="Calibri" pitchFamily="34" charset="0"/>
              </a:rPr>
              <a:t>v primeru omejitve vpisa (velja za 1. in 2. krog).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R4M1r5I2NbXrhdmGZ9mjzr1eUS8dUdGCzkZyV3J1jUoPmbZgj2UeJHxKZ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6562045" cy="418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899592" y="908720"/>
            <a:ext cx="727280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sl-SI" sz="2400" dirty="0"/>
              <a:t>Sreča ni v tem, da delaš tisto, kar bi rad delal,</a:t>
            </a:r>
          </a:p>
          <a:p>
            <a:pPr algn="ctr">
              <a:lnSpc>
                <a:spcPct val="90000"/>
              </a:lnSpc>
              <a:defRPr/>
            </a:pPr>
            <a:r>
              <a:rPr lang="sl-SI" sz="2400" dirty="0"/>
              <a:t>         ampak da rad delaš tisto, kar moraš delati.</a:t>
            </a:r>
          </a:p>
        </p:txBody>
      </p:sp>
    </p:spTree>
    <p:extLst>
      <p:ext uri="{BB962C8B-B14F-4D97-AF65-F5344CB8AC3E}">
        <p14:creationId xmlns:p14="http://schemas.microsoft.com/office/powerpoint/2010/main" val="45075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27584" y="620688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Pred izbiro je potrebno premisliti:</a:t>
            </a:r>
          </a:p>
          <a:p>
            <a:endParaRPr lang="sl-SI" dirty="0"/>
          </a:p>
          <a:p>
            <a:endParaRPr lang="sl-SI" dirty="0"/>
          </a:p>
          <a:p>
            <a:endParaRPr lang="sl-SI" sz="2400" dirty="0"/>
          </a:p>
        </p:txBody>
      </p:sp>
      <p:sp>
        <p:nvSpPr>
          <p:cNvPr id="18434" name="AutoShape 2" descr="data:image/jpeg;base64,/9j/4AAQSkZJRgABAQAAAQABAAD/2wCEAAkGBhQSERUUExQVFRQVGBYYGBUUFxwcGhceFxcYHhgZHRUXGyYgGhokGRUXIC8gIycpLCwsHB4xNTAqNSYsLCkBCQoKDgwOGg8PGiwkHyIpLCkpLSkpKSksLCkpKSksKSksLCwsKSwsKSwpKSwpLCksKSkpKSwsLCwsLCksLCksKf/AABEIAJUBUQMBIgACEQEDEQH/xAAcAAABBAMBAAAAAAAAAAAAAAAABAUGBwIDCAH/xABIEAACAQIEAggCBgcECQUBAAABAgMAEQQFEiEGMQcTIkFRYXGBkaEUMkJSscEjQ2JygpLwCKKy0RUlM1Njg8Lh8RYkNHOzVP/EABkBAQEBAQEBAAAAAAAAAAAAAAABAgMEBf/EACURAAICAgICAgIDAQAAAAAAAAABAhESIQMxQVEEEyIyUmGxI//aAAwDAQACEQMRAD8AvGiiigCiiigCiiigCiiigCiiigCiiigCiiigCiiigCiiigCiiigCiiigCiiigCiiigCiiigCiiigCiiigCiiorxpxaMMoiQEyybdk7oCQNVueq17elRuipWaM64x0yFFF1HMjncE3/ryrflvFwYrf6tt9t7k7Afn7U3ZxmGAxUXVu4hmbcNpKuGPebgEg996T8E8INh2Z55Fff8ARhSSDbk5J5nwHdWbt6LVdlgh6ypH9JF7WPK97bfHx8qULJWzJsooooAooooAooooAooooAoryvaAKKKKAKKKKAKKKKAKKaeIeKMNgY+sxMojU7AblmPgqjc1r4a4vwuPQvhpQ4XZhYhl8LqwBA8+VAPVFFFAFFFFAFFFFAFFFJMZmsMJAlljj1ctbqt/TUd6AV0VijggEEEHcEcj71lQBRRRQBRRRQBRRRQBRRRQBRRRQBTYvDeHE/0gRL133978rXte17d9qc6KA0YrAxyC0iI48HUH8aheJxBw+IaM/UB7IvtpPK3t+FTuonxxlpKicfZFm9Cdj8TToHqcRqzaQRpXYse4+AHj50+4dtr2Nz41WnDbhcS+uzA2IB7tSjffzU+1TPD51qvY6UGxlJAF/Bb8/aqVKySIaypq+mPYGJNQuLlzpNjzIU+/P4UQa1xTBrlGGpDflYKCun13v51A1Q60UUUIFFFFAFFFFARPivNXEohWQxgrclTZmJJsA3cAB73pPwzm7idYjK00cisLublHSxtqtuGW+x7x51nxvge2klgb9k37rXOxt37/AArDhPAhpLmw6vtAL33uBXkcpfbR7lCH02TSigUV6zwmEsoUFmIVQLkk2AHiSeVaMBmcU66oZEkXldGDD5VAuljEPMn0VdSxgLJK4uARc6U5b7gH4Vj0U5IkWplUqwujMj6o3G1gT94Mdu/61YzWVHT63jkWTRRXhatnMg/G3CMeLxKSTxtLEkWkIpsdRk58xtY+Pd5VFejvJkgzmT6PG0cIilRgSTcqyWO5PeDzq1sy7UZt3b+wqGcEYlYcRiFfbrmDIbg3HaJuRyve4ryybXIvR64JPietlgUV4rXr2vUeQ8Y2rRh8fHJcJIj256WBt8DTTxuf/ZSr2u0NJ087cz8QLe9RDgTKow0UsUXVlbBmVgQwuylSt7ix3vXOU6aR1jx5RcizaK8Fe10ORrxEulWa19IJt42F65hzNMVjcUZJtReQ3AfkAb2AvsFA7vKujc7zuCFGEkiqxBAQMNbEiwCqTzqveH8sGJnNyVROSyA87aRe+xIF9vOuc5NdHbignbY79EX0hIZYZt0iZRGfDUCWUeQ2PvVgUly7LY4ECRrpXn6+5/rYUqra62cnV6PCaTyPelNMubZssRINthc3YCwNG0lbLGLk6Q44dj8aU02ZPmCyjbY2Gx8DyNxzHnTnRNPaI01phRRUM4wzzGwapIOp6qMbq4JZ7c9+Q8h8+6szmoq2ahBzdImdFNPCufDG4SLEKNPWLcr4EEhh8Qadq2jAVHeNeMUy+EOUMkkh0xxr9o99zY2AFSKob0gYDUYZiyqIustr5BmC9q3fYKazJ0rNQjk6Gfg3peOKnWDEYfqWc6UZSSt+5SGGxPjVk1CcrhOK6nUsQVGil7Bubrub+AvU2qQlkjXJDF0e1i8YIsQCDzB5H2rKitnMgvEnCIjYzQ7K5USL3KO7T5XO49KcMpwaBVfSNSiwJsSB5AHs078Sf/Gf+H/EKYct1ctBIHNgy7X8jRC6HWTNNLqvf38ye+wAFeYLKlilEsbSMXVrq7Fr7jlq+rbwpDg3YyuVAIDaeW9gLE6u4Xvtbx86bukTNpocLqiBSxVesUi/bYalA5jYc/nUkVEpx+b9XLAvZ0yM4Yk2K2QsPS5Ft6cVcHkQfSqjyjBPIoJtv4sxJ8CdJAvUr4Zwk0WI0tq0FG7yRcWtswuPW59KphSsmdFFFDQVrmnCitlIMY+58qAhHEeeTyLNIYyMPF/s+XaZZNDMe+1ybDwUnvrdlE7LgWxahlYAMB5I13G22kgEU/4nL2lheM6VEiMpG5IJ+qdWwsD5b+VGLyZWgWBTpRQoG1wdFtmXvB3uKUvRq3VWPOHxF9jzpo4u41w+Wxo+ILdslUVBdmIFzzIAHLfzFLMvQAKAb6bC577bVTf9ou/0jC87dXJYd19Yvt48vlQyKIOkEZvjVw8gEERNoSG7V/B+46u63I2G96tXhyKGLXh410vDoD7W1al1Kw33Xcj1BrknCTlWBuQQbgjmD3G9XNk3GInxeVzmS0rhoZyp+tpfSuoeDagf/FZxV2aydYl0k0nL3rKaS1aIMNbtE7+FaIN3EmI0YaS/eLD3PlUd4awATBxva7sDe/7x2vzt5U7ccN+hUeLfgppmmxpiy5ApszMbehZifyrzSl/0d+EfSjCvjJ+5CyHiX6O4DN2SVBXuAJ3Nu6wqbhqq/E8PE4WKZbtq3e45EHx8LinrHcStBk801/0kUZQHzNlQ+Z3HwrpBu6Z4+RKrRt6QOJUjiECNG00zhApYHTp7RLKN+4D3qN8M5+mDhR8SREvWlFXcltiWJJ5Kt6qfgHFL/pTDNK2xmF2J+9cXJ9TUt6Y84STFxwR2KxJeyd7yG55czstVwt2ZjyOMXH2Xplecw4lS0EqSqNiUN7eR8Nqh3TBxA2HwqJG7I8r2upsdKjcXG9jcUydDuVSYaVxI6WmjDdWGBZSrAi48dLG/tUf6a82143qwdoUA9Ce0ffcfCt3ZzaoiCYjrO0TuOZPjfY1K8Jn7PE6EsS0ms3N9kUKo8hc/IeG8Gy+a3oakORKSzHu+qP4f/PypVluiw+DM+nSaKMyExyNp0tuBseRO4q0hVJ5bi9GLhH3ArH1d7D5KauytMyFRTi7BBnVhbUVIvbfssCBfw35U/wCKlJ5H/vSTH5QJYmTUVJsVbmVI7xfn6d97Vy5I5Ro68U8JWaOHAtzYdpVVbjla5Nh8afqjEuPiy6G8jhUvuxBLO7XuAgv3DYDkB5U7ZPnkWJjWSNrhhcbWuPQ0401GmTkeUm0OBqB8a4fQHLs3VkMd2sASBp5W2upFvOnXP81frFEblQL3A77Dx9aj2aSPKvMMLgEMNRsbXJLeAubDy3rPKslSPZ8ficXk/JKeBMrWDAxBDcOBJ/OAbAeFSCq54fz5sHFpbtRA7L3rqOwB9SNj50+cZcbxYPAnEBhrkX9Cp5szDbbwF7n4d9bhSVHm5+OUZW/I1cQ9NGCwsrxaZZZI2KtoAC3HMamPjtsKYsdxw2Y4Rpigw8KPZTIdQk2sQSBsbkAW2538qQxWKLuzkkliSSeZJ5mruzDBDC5DHFYXKxAk8ru2tybb25jbc8huRXRK9M4W47Q5pxfDlkcDygyDEoTriGy6Co02Y3J7Rvv3VKeH+PcHjWCQS3cgnQylWsOfMWPsarDpWjMmW4KYix1MG2AN3W5uoNgSUvbuqEcIZ2cJjYZu5G33IuDs248iamKjpFcnLbOp6K1YXErIiujBkYAqym4IPIg1toQRZzAXgkUC5KGw8dqj+RNsFG1/K2/51KpZAqknkASfao7BlZZBo7N+Z5Nv8xt4VQYxYXq8Q66jf6y6jtpP7XxFj4Vp43IOAlP1gFb/AAk/lzrVgOEpcKdTYl8RqZb9dfs2vbTdjzvypbxfhlbDFb6dYZRztdlPO3cOdZltFREuGjdE9qsHAHcd4I+FVVl2VZkqDqYQyDYMChBttzZvyFTjhPLMWkmvEKqLpItcFiTbuS4t70swkyXUUUVTQU14yIsHAOkm9mHcfGxp0pLi0AFwNzQDXlKSAushJtps21jzvYD0peRWKt5b+BpDDlri5MjXJJOjYc79/rU66Nab2OWGj32Gw8Kp3+0aCXwYt9mbf1Me1XJgkttv71WvTxkkmITBiJC7dZKLLzsUDH0FozVMlE5rghFPJEG1BHZQ3jpNr/Kpp0UZcMTmOGRz2YdcgHiUJcC/71j6C1RyThTF7sYXPiRY8/ep30e8M4rBY7BSywuvWtIrC19IZSF1W2W977+FSyl8TR3969DXXz762MtxUW4kxq4FNZbSrNYkHfxLFe8AbkjkLmszk4q6NwipOrEPSFiSBEo79Z+Gn/Oo/jcQv0SAHdrEqP4mFz5fnUf4w4/JdRNHZkVrOp7D3PZIvuL7gg7gjv51EMHx4zMBKtkANivO5OwLEjs2J5WtXmcZSlKSXaPqS5OOPx4cd7Tdl8Za5GXgH7TEC/3b7n5GmTijs5XNNo6xRKjaQLjShsDY92o8+XfTTwNkzZlGsgxP6GF2RlUtcEBTZdSgAFWHasL+FW1h8MsaKiiyqAAPIV1402vyVHzptJ/i7OT8dxSzqUEEEZY7skYDD353pqmZlPaBBNjvf2qV8IZMMRmEsr2MUbSOzNyJLG35n2qWdJfCSThJsMVaRAFZFBuwPIjaxIv866qkcm2+xT0EcPMXkxrMNCBogL9q5Ckk+QX8fKofnkoxWPmY3Ku8reGyqzC3stT/AKD4JOoxkLKyglbEg2DFGDC/jbQSKrEyvhpJlZQzqksRv9m40s3qBf41oyNuH5ipdw5FsB+05P8AXtUSi58t6lWQ26vnupIa3jc0QHfFWTEE2Nnjj3B3Gkm1r+Fj8avSCUmJWPMqp+IFc/5nMGnwz9oGOxceRO2/LuNdAon6MDyH4VWBFr/SID36rewB+NLDSZYQDfvFMWZcUCJJZXYiJX6sWQliw7gFuWubm9uVc3KjcY5DbxnlcWOmjw0gLJF+ml0kg9q6xpcctXbb0UeNPuTYKGBFjRQirYAA/V8AL+VMkUiwq00gKGZ11ELdidJC3F+YAtvT2cP9Xm17Af0PxqKVmsaYz8RgYaUSlyY3BQKRyPO9+/lTTmeaxxIsjEaH1AW3+78rX97U85lhpMUjDqXRiWS03gjbso3vsbhgN786qTMsxbL8Q+HnV9mU6bBkYG9nW5Hy8LHlWJOTeke+HJFRWTHfOM0MssMUe4ZtW3gPq/E6j7Co/wBIk8jS4aIt2Fist+Q/TSAkeWw9hUn4fxCmIzQoChbZ9BADID2SbXXZuXnem3j/AIfklwUOO0EAa4mUdw6xijeSnUV9h41uPZz+S04XfkiHE/DgwuPfCRsZNHVpq+8zohNh3DUxsPCrW49mIwcCGwZX7u/THa4PIc/rH6o352qAcJQNLjkx2KIWINqMjbKXVQqj05b8tql3HmYJIIlikWRQSSEIax7NroDdje1l5E2J2FdotHz2mjbxzGTkGGYW0o0ZNlKgA61FgdwLsLX3NVnl2WtOsjIwDQxNKQTbUqkBwD42N7d9quzCnDS5YMLPLGpeMqytKrMrEki5PNgbH15VS2P4axGFIWVSoe4UqbhhfldT6bVJNWIp1ZbPQVnsrrLh3uY0AdST9Uk2I9Dz9j41bdQjoo4UfBYQmUaZJiHK96LbsqfPmSO69TeoDVigSjBbXsbX/wAqbcFOVsrsvkRff4/jTvUOwmfXdoiHvqYfo+0B2yAeR5+Pdv4UA+43N4D2Otj13AC6he4O4t47GtecRB4NyB3j2/7XpJjOHIo5VnSNQUSUs/2ix0kN5nZ7n9o+NZ4rFn6ObAkMvNzvuOfL86ngDnlOX9TEEvqsSbkW5m/KltqwhN1HoPwrOqAooooApNim3A9aU0ixjdoelAYqO17Vmla0NzWWqgNqHcVBum9bZcJASGjlQgg2PaDLz/iqaI249aj/AErZd12U4kDmiCQf8tgx+QNAc7YfiPFqhC4mUKeY1XHzqxOhnivFy41YJJ3kiMbnTIdRGkC1mO49L23NVTC2zDyNWp/Z+wBbEzy22jiC+8jD8ozQF61VnTvIohw25DiRytjbbRZvmV+dWnVG9POOviokvskVz6ux/JRQFWzgW5D3pJiNl8TWtGeWQBQTYMbDwVSSfgCaMUToF/hVBfP9nAf+wxB7ziPwij/zq1sQToa3Oxt8Kqv+zjFbLpz44hvlFHVrmoDjSSVhIWBIa5NwbG9/Lzpe3FWLbY4mflbaRgLegNYZ9herxU8f3JZV+DkVNuljhZYY8Fio1AWWCJHsNtSRrZvUr/hoCxeg7MTJlxRiS0UrDc32cBhz8y1MvS7wWsY+mRXAd/0qd13Bu3uefrSD+z7mVpcRDf6yI4H7jWPycVY/SVDqy3EeSq3wdaA55wqqoLd/df5VnkOZmCVr7q+5H51qjXupXmvD0uHkVZBZ2RJVHiri+n94ciPKgJvwRly4vH3+tHa7C32VHI+pNvc1dtVN0LYgdZKv3kBHnpbff3q2aMGqVL3FJfoqKukKALggW7xyPrtzpUxpPM1xUBpjhVmAZVIG4BF7Ed/rTgIhe9t6Q4Y9sU40BTfTlnEkeJwqxOyMiO90JUjW1uY8kqqM1zOXEPrmkaR9IXU5uQBewv4bmpx01YotmbA/YjjUfAt+LVXzefwH+dClodAeeaZ58G31ZV6xQfvIAGFvNSP5auzFYON42jdFaMqQUI2ItytXNPRTMRnOFt3lx7GJq6anTUpANiQRfwuKpDljDcXvGhQ6SikiMW5L91ttxY8+Y872ppTHEM7JpUSDSVXkAWVtIvuN1FP3GfA8mWMqSvHI0oLApfZQbbhhsTvtvUTlGncfCokkac21TH7AZ4yStKyq7tvqYfVPiFG34HzFLMRxhNLiYdTHq4nRgCBuQRdjbv8ALkPnUbgYnepgvRfj3kAjw7MCFYSGyqQyhh2mIG17H0pirsZusfB0wK9rVhQdC6vraRf1sL/OttUyFVrh+KIMDip43jYNI+oMi6gdQG5N+yNV9reffVkmo/FwthZgXlhSRiT2iNzbly9Ky/6Kbn4vwgW7TxjbcXv68hVT8N8S404so8hkhdig1sLAE2BVed7dwq5UyPDjlBEP+Wv+VeyZZEASI4wQCQQgBHoQNqjVixRhDdF/dH4CttJ8A14kP7I/ClFbRAooooApt4ixfU4aaYKGMUbuATa+kE2v3cqcqZuMz/q/F/8A0S/4DQFb5d09QFh1+HkjXe7Iwe233bKalHF3SJBl5iEkczmZOsTQFtbvBLMLEXG3mK5skW9h41fvTfkuvLYpQO1h3Tf9mQBGH82g+1LBnwX0ntmONEEeGEcYV3Z2fU1lG2wAA7RHjVg5rhRJBLGeTxup/iUj86ovoKxGnMWH34HH8rKau/iDMOows83+7ikff9lSR86A5DTmR5GuiOg7Jepy3rCLNiHZ/wCFeyv4Mfeud73JP9b11xwuFGCw2gWXqYrDwGgUA6Vzn06Yj/WLj7scY/u3/OujDXL3TPOWzXEeRQfBFoBy6BeGlxOKxLuOxHA0fvOCv+AP8ahHEeXNh5JIX2aNyh9rir46AMj6nLDMeeJkZx+6nYX5q596rDpqwBjzKc/fKSD0ZF/MGqC1ugLDacoU/flmb4EL/wBFWMah3Q9GBk2Et3o59zK5PzqZGoDlPpDw/V5ri1/4zn+btfnVxcbZYMXw6j/aiggmW37CDUP5S1V30qZCiZu41G0zI7G31Nf1rHv8avpsjjODOFW4iMPVAjnpKab38bb0Bz50NZj1WawgmwkDxn+JTp/vAVfvGcerAYkf8JqpjLOBYsJm8aGVmEU6WOwOxUi9varr4rW+CxH/ANT/ACUmommalFx7Oc8BEGnQHkXUH+YVYHTpgdMmHmG11ZPdCCPkx+FQ3g2IPj8MpFx10ZI9GB+G1Wh034HXgFkHOKVT7MCp+ZFUyQ7onzcLjUBNtepSPNhsfcgVeZO1c2dH8BfMcMB/vEb2U3PyFdKWoDS5pI7UizvOHhYjSpGxF77/ANGo/ieLJR1WlI7yLKxvqNtEmkW3HMb1xfNBXfg6Ljk6oluF+vTlTPw3K0kQkcAEk2tysDbv96dzXWLyVow1To5t6VptWaYjyZR8EWoW5qT9I2JD5limU3HWsL/u2H4iosTzoCW9EC3znDf8z5RPXTlczdDa/wCuMP5CX/8AJq6ZqkOfunjE6sxRe5IU+bOfzqv8PBeLEPb6iJv4F5YwPlqqZ9Nx/wBavv8Aq4vbs/18aZ8JCBkuJe3afF4dCfJY5Ht8TQEdwkZLADmSAPU12DgYdEaL91VX4AD8q5Z6PsEJsxwqHcGZCR5Kbn8K6tFAFFFFAeMaRZY4EY3HM947zSyQ7H0qJf8AoLD4g9dJ1gcn7L2A07Cwt5VGCW6x4itU+IUKdxyPePCmBuAICLGTEEeBlP5CsI+jrCruOtBH/ENNgfcoH6FPT86WUkyz/Zj1b/EaV1UAooooBt+lN40wcf49lyzFm/6lx8dvzp8tUc6Q8wjhy3ENKNSshTSDYkydldz4E39jXzoylfZ62o10c5ZcuqeIeMiD4uK6Y45lDZdixJunUyX28FJX31AVz70fZC+Lx8KIOzGyySN3KqMCb+ZNgPWrx6UcQEyrFFja6BR6s6gCvRyt5JI5QWm2VT0Q4spmcNubLKv9wn8quDpDnc5Xixf9S3w2v8r1SfRJEXzSDSL6dbHyARgfmQPer/znKVxMEkDlgsqlSV5gHwvWeWTU1ssEnE5ZwkZZlUblmVfibV1jhnZEVBsFUKABysLflVC5DwvFDjUEjagk4Xfa2ltjcelX3U5eS/1Nx48f2M/pTeNcx9KUmrNMWf2/wArpm1cxcUETZpOCey2JZSfIyafwrXA227MciVaOh+DMM2Hy/CxDbRDHf1Khm/vMapfpykJx7X70iA9hv86v4JbYcht8K5x6X8V1uYzWNwrKn8qj86cMm5OxyJKJdHRdMy5RgwD+rPzd6lP0pvGo/wACQhctwYH/APPEfigJ+ZNPtq4SnK3s6Riq6KY6ZoLY+JyT24l/usw2tVwZViGEEQv+rj/wiq36bMACMLJ36nj9iAfxFWRgY7RIPBEHwUV0nJ4LZiKWTKL46maPOpHYfrI3Fu8BVIN/arp4kxrHBTm+xhkPxQ/51WPTFgAMbhn5damkn9xrX+DCrSzPLusw0kKndo2QH1UgflWpydRaJFdplLdH+2YwX27dwfRSR8wKtbpFhabLZ1v9VQ/8jAn5A1UnCBP0+CNwVkWZBbzDDUPkat7judky7EsvPqyL+TEA/ImtcreaokEsXZVnRPHfMUI+ykh/u2/Or0+lN41R3RM4GYrb7Ucg+QP/AE1d1qxzykpaNcaVbGXiRyRc9y/nUWzCxxKgcosPGPeQs5/EVKuJB2R57VDuH8T9IZpSPryEfwx2RfkleeVs7xLCymRlhQcuyPnSv6U3jWmEdkegrO1XKS6Zil6IDnPCGEkxiaoF7TjUBcX3udge83pxzPo+wHUvowsStpNiAbg9x+tTk2HvjB+yC3y/zNOWZbRt/XfTKXs6uMbjoiXRzw/Hh2mZUTUGCq+gah2TcBjuOY76nP0pvGmvIMJohHi5Ln+Ll8rU42plL2Ymo5PRzf0l4kyZniiTe0mn2VQB+FLsVh+q4ejJ5z4wv/IjqPwNMnGrH6fi78+vl+TmpRxZEf8A0/lv77H4hzXvbejyeWJuhvBFsyRv90kj+9tI+b10D9KbxqpegrLOziMQRzKxL7dpvxWrXtXm5pvLTOvHFVsz+lN40fSm8awtRauOc/Z0xj6PZcW1jv3H8K14OdggAPefxNeYj6reh/Co8+TYt3LpjCiaiVj0CwAY7E8zyralJrsy0r6JR9Kbxo+lN41HmyvGkf8Ay0HmIR+ZrSOHsXz+nN7xi3wDCly/l/o16H3LsS2k2O2prfGlX0pvGkmCjsCL3IO587C5+NKLVJSkn2VJV0Z/Sm8aKwtRWcp+y4x9BLIFUsxCqoJJPIAC5JPhaqG6SONGzOdMLhQXhVuyAN5XNxq8lAO1/Mnyv14gQQRcEEEHzpmw3CWHg1NDFHGTzKoAT7gXtXeFRdnOWyG9EfA82CaaWYpqkVVCKbkWJNy3L2F6k/SLEpyvF6wCOqY7i+4tpPkdVt6dstXc+lKMxwyvE6sAysCCGFwR4EGjtytjpUU30B/7fEgr+rTcjcWflfuvfl5Vcs4OlrGxsbHw25028P5RFBqEUaRg8wigXPnbnTyRSe3YjpUUDgis8nVtIY5ZD2WI/WAcmHOzE+ovVqcHy40Dq8UsbKo2lRjq7rKV0i/reteP4OwuIl1yQqWJ+sCVPlcqRepZFAFAUCwAsB6UlVaNZNvYnx2JEUbueSKW+AvXMuR5YcXmEW9+unUk+WsFj+NdEcScIx4wWkeawFtCSMqN6qvOk2UZHDhygjjVdGwNgWA7+0d61BqKMSVkirnDpQ4Vlw+LkL6mWeR3jYb31Em37wva1dJaai/FOQR4xk6wsOqN1KEA38bkH5VON4sslaHbIsJ1WFgj+5FEv8qKPypfasMFhgkaIt7KqqLm5sAALk863aa5tGrKu6Rb4vMMLhE1Hq2VnGk27ZG+q1rBR7VZqpYWHIUkzCGzBh/VqXAVqW0kZWiuOmnL74aGbvilt7OD+aCpplmZrJhUmVlZer1FlPZOkdrc91wedbM3hDqEYBlPMEXB9jSnC4FI4xGqqqAW0gADz25Ve4pDzZVPBmHOLzWTFfYVtQJFwSQR2SNu74Gpv0gwSPl8yxIXdgo0jmRqGq3nYUvwmGRJAEVVW5sFAA38hTjjY7oasncrCVKiiOjlOqzOISaoiNQKsLE6kYAWPmRV9WqN4vheDFMBNGrEcm5MPRhuKfMrytMPEsSaiq3trYsdzfdmNzTk/LYjrRGOKeIYhOuH1jrRY6DzYsLiw+1t4VHuj/Hw4gLHEwJjUFtiLEnfmNzqNTTM8ihbEicxIZQLLIR2htbnSDJOGIMIXMEejWbtuTy8L8h5Vj60byZKlSwr21ZJuAa045ZOrbqtPWW7Ou9ve29TEljF9PAzBUAJ1qwJH2dIvc+V1A96UcUYvRD6/wBfnSHh7InWcTTOHm0up0iyWLXFgd7gbX762cW4XESPEsSx9X9p3Y3G45KBvtRw8I6KayskKLsLeArK1Z6aCKmJzs5U4qd5cdOxFmeaTsAcjrIA9ak/SlhZ4Isuw7jTHHhh6dZ+sv5jsj3qV5T0fStmEmKxQVRrLqiEHtarj2+dSbpB4U/0hAqghXUEox5dq2oH+Ub91epyVo44uma+iID/AEXFZNJ1SXP3zqPa+VvappamHgTLJ4MGkWIKFkuFKX3HncDf0qQ2rzzjcmdYvRhai1Z2otWcS2aMQOyfSvMN9Uf13mtmIjupHlRhl7A9K1WiXs9tRas7UaaziWxDhG7cg8CPmN/wpXatGDQ6pL8i23wpVatSjbImYWrytlq9rOJbM7VrxA7JooruYEmE2b12pViV7JoooBLhNm9aV4gdk+le0UA3Iu4p0tRRQBamxk7XvXtFAOVqbZoxqPrRRQC+EdkegrO1FFAJMcOVKlGwryigEmNHaHpSqT6p9KKKAQQp2h6il86XU+lFFAJMGna9jS61FFQCLGruPSk+iiiqByiHZHoKztRRQCSOP9IfevcanKiigFIFe2ooqAbJV7R9TW2VewtFFUG3BciKU2ooqALUWooqgxcbH0NY4cdkelFFAbLUWooqA04Zefqa3WoooAtRRRQ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8436" name="AutoShape 4" descr="data:image/jpeg;base64,/9j/4AAQSkZJRgABAQAAAQABAAD/2wCEAAkGBhQSERUUExQVFRQVGBYYGBUUFxwcGhceFxcYHhgZHRUXGyYgGhokGRUXIC8gIycpLCwsHB4xNTAqNSYsLCkBCQoKDgwOGg8PGiwkHyIpLCkpLSkpKSksLCkpKSksKSksLCwsKSwsKSwpKSwpLCksKSkpKSwsLCwsLCksLCksKf/AABEIAJUBUQMBIgACEQEDEQH/xAAcAAABBAMBAAAAAAAAAAAAAAAABAUGBwIDCAH/xABIEAACAQIEAggCBgcECQUBAAABAgMAEQQFEiEGMQcTIkFRYXGBkaEUMkJSscEjQ2JygpLwCKKy0RUlM1Njg8Lh8RYkNHOzVP/EABkBAQEBAQEBAAAAAAAAAAAAAAABAgMEBf/EACURAAICAgICAgIDAQAAAAAAAAABAhESIQMxQVEEEyIyUmGxI//aAAwDAQACEQMRAD8AvGiiigCiiigCiiigCiiigCiiigCiiigCiiigCiiigCiiigCiiigCiiigCiiigCiiigCiiigCiiigCiiigCiiorxpxaMMoiQEyybdk7oCQNVueq17elRuipWaM64x0yFFF1HMjncE3/ryrflvFwYrf6tt9t7k7Afn7U3ZxmGAxUXVu4hmbcNpKuGPebgEg996T8E8INh2Z55Fff8ARhSSDbk5J5nwHdWbt6LVdlgh6ypH9JF7WPK97bfHx8qULJWzJsooooAooooAooooAooooAoryvaAKKKKAKKKKAKKKKAKKaeIeKMNgY+sxMojU7AblmPgqjc1r4a4vwuPQvhpQ4XZhYhl8LqwBA8+VAPVFFFAFFFFAFFFFAFFFJMZmsMJAlljj1ctbqt/TUd6AV0VijggEEEHcEcj71lQBRRRQBRRRQBRRRQBRRRQBRRRQBTYvDeHE/0gRL133978rXte17d9qc6KA0YrAxyC0iI48HUH8aheJxBw+IaM/UB7IvtpPK3t+FTuonxxlpKicfZFm9Cdj8TToHqcRqzaQRpXYse4+AHj50+4dtr2Nz41WnDbhcS+uzA2IB7tSjffzU+1TPD51qvY6UGxlJAF/Bb8/aqVKySIaypq+mPYGJNQuLlzpNjzIU+/P4UQa1xTBrlGGpDflYKCun13v51A1Q60UUUIFFFFAFFFFARPivNXEohWQxgrclTZmJJsA3cAB73pPwzm7idYjK00cisLublHSxtqtuGW+x7x51nxvge2klgb9k37rXOxt37/AArDhPAhpLmw6vtAL33uBXkcpfbR7lCH02TSigUV6zwmEsoUFmIVQLkk2AHiSeVaMBmcU66oZEkXldGDD5VAuljEPMn0VdSxgLJK4uARc6U5b7gH4Vj0U5IkWplUqwujMj6o3G1gT94Mdu/61YzWVHT63jkWTRRXhatnMg/G3CMeLxKSTxtLEkWkIpsdRk58xtY+Pd5VFejvJkgzmT6PG0cIilRgSTcqyWO5PeDzq1sy7UZt3b+wqGcEYlYcRiFfbrmDIbg3HaJuRyve4ryybXIvR64JPietlgUV4rXr2vUeQ8Y2rRh8fHJcJIj256WBt8DTTxuf/ZSr2u0NJ087cz8QLe9RDgTKow0UsUXVlbBmVgQwuylSt7ix3vXOU6aR1jx5RcizaK8Fe10ORrxEulWa19IJt42F65hzNMVjcUZJtReQ3AfkAb2AvsFA7vKujc7zuCFGEkiqxBAQMNbEiwCqTzqveH8sGJnNyVROSyA87aRe+xIF9vOuc5NdHbignbY79EX0hIZYZt0iZRGfDUCWUeQ2PvVgUly7LY4ECRrpXn6+5/rYUqra62cnV6PCaTyPelNMubZssRINthc3YCwNG0lbLGLk6Q44dj8aU02ZPmCyjbY2Gx8DyNxzHnTnRNPaI01phRRUM4wzzGwapIOp6qMbq4JZ7c9+Q8h8+6szmoq2ahBzdImdFNPCufDG4SLEKNPWLcr4EEhh8Qadq2jAVHeNeMUy+EOUMkkh0xxr9o99zY2AFSKob0gYDUYZiyqIustr5BmC9q3fYKazJ0rNQjk6Gfg3peOKnWDEYfqWc6UZSSt+5SGGxPjVk1CcrhOK6nUsQVGil7Bubrub+AvU2qQlkjXJDF0e1i8YIsQCDzB5H2rKitnMgvEnCIjYzQ7K5USL3KO7T5XO49KcMpwaBVfSNSiwJsSB5AHs078Sf/Gf+H/EKYct1ctBIHNgy7X8jRC6HWTNNLqvf38ye+wAFeYLKlilEsbSMXVrq7Fr7jlq+rbwpDg3YyuVAIDaeW9gLE6u4Xvtbx86bukTNpocLqiBSxVesUi/bYalA5jYc/nUkVEpx+b9XLAvZ0yM4Yk2K2QsPS5Ft6cVcHkQfSqjyjBPIoJtv4sxJ8CdJAvUr4Zwk0WI0tq0FG7yRcWtswuPW59KphSsmdFFFDQVrmnCitlIMY+58qAhHEeeTyLNIYyMPF/s+XaZZNDMe+1ybDwUnvrdlE7LgWxahlYAMB5I13G22kgEU/4nL2lheM6VEiMpG5IJ+qdWwsD5b+VGLyZWgWBTpRQoG1wdFtmXvB3uKUvRq3VWPOHxF9jzpo4u41w+Wxo+ILdslUVBdmIFzzIAHLfzFLMvQAKAb6bC577bVTf9ou/0jC87dXJYd19Yvt48vlQyKIOkEZvjVw8gEERNoSG7V/B+46u63I2G96tXhyKGLXh410vDoD7W1al1Kw33Xcj1BrknCTlWBuQQbgjmD3G9XNk3GInxeVzmS0rhoZyp+tpfSuoeDagf/FZxV2aydYl0k0nL3rKaS1aIMNbtE7+FaIN3EmI0YaS/eLD3PlUd4awATBxva7sDe/7x2vzt5U7ccN+hUeLfgppmmxpiy5ApszMbehZifyrzSl/0d+EfSjCvjJ+5CyHiX6O4DN2SVBXuAJ3Nu6wqbhqq/E8PE4WKZbtq3e45EHx8LinrHcStBk801/0kUZQHzNlQ+Z3HwrpBu6Z4+RKrRt6QOJUjiECNG00zhApYHTp7RLKN+4D3qN8M5+mDhR8SREvWlFXcltiWJJ5Kt6qfgHFL/pTDNK2xmF2J+9cXJ9TUt6Y84STFxwR2KxJeyd7yG55czstVwt2ZjyOMXH2Xplecw4lS0EqSqNiUN7eR8Nqh3TBxA2HwqJG7I8r2upsdKjcXG9jcUydDuVSYaVxI6WmjDdWGBZSrAi48dLG/tUf6a82143qwdoUA9Ce0ffcfCt3ZzaoiCYjrO0TuOZPjfY1K8Jn7PE6EsS0ms3N9kUKo8hc/IeG8Gy+a3oakORKSzHu+qP4f/PypVluiw+DM+nSaKMyExyNp0tuBseRO4q0hVJ5bi9GLhH3ArH1d7D5KauytMyFRTi7BBnVhbUVIvbfssCBfw35U/wCKlJ5H/vSTH5QJYmTUVJsVbmVI7xfn6d97Vy5I5Ro68U8JWaOHAtzYdpVVbjla5Nh8afqjEuPiy6G8jhUvuxBLO7XuAgv3DYDkB5U7ZPnkWJjWSNrhhcbWuPQ0401GmTkeUm0OBqB8a4fQHLs3VkMd2sASBp5W2upFvOnXP81frFEblQL3A77Dx9aj2aSPKvMMLgEMNRsbXJLeAubDy3rPKslSPZ8ficXk/JKeBMrWDAxBDcOBJ/OAbAeFSCq54fz5sHFpbtRA7L3rqOwB9SNj50+cZcbxYPAnEBhrkX9Cp5szDbbwF7n4d9bhSVHm5+OUZW/I1cQ9NGCwsrxaZZZI2KtoAC3HMamPjtsKYsdxw2Y4Rpigw8KPZTIdQk2sQSBsbkAW2538qQxWKLuzkkliSSeZJ5mruzDBDC5DHFYXKxAk8ru2tybb25jbc8huRXRK9M4W47Q5pxfDlkcDygyDEoTriGy6Co02Y3J7Rvv3VKeH+PcHjWCQS3cgnQylWsOfMWPsarDpWjMmW4KYix1MG2AN3W5uoNgSUvbuqEcIZ2cJjYZu5G33IuDs248iamKjpFcnLbOp6K1YXErIiujBkYAqym4IPIg1toQRZzAXgkUC5KGw8dqj+RNsFG1/K2/51KpZAqknkASfao7BlZZBo7N+Z5Nv8xt4VQYxYXq8Q66jf6y6jtpP7XxFj4Vp43IOAlP1gFb/AAk/lzrVgOEpcKdTYl8RqZb9dfs2vbTdjzvypbxfhlbDFb6dYZRztdlPO3cOdZltFREuGjdE9qsHAHcd4I+FVVl2VZkqDqYQyDYMChBttzZvyFTjhPLMWkmvEKqLpItcFiTbuS4t70swkyXUUUVTQU14yIsHAOkm9mHcfGxp0pLi0AFwNzQDXlKSAushJtps21jzvYD0peRWKt5b+BpDDlri5MjXJJOjYc79/rU66Nab2OWGj32Gw8Kp3+0aCXwYt9mbf1Me1XJgkttv71WvTxkkmITBiJC7dZKLLzsUDH0FozVMlE5rghFPJEG1BHZQ3jpNr/Kpp0UZcMTmOGRz2YdcgHiUJcC/71j6C1RyThTF7sYXPiRY8/ep30e8M4rBY7BSywuvWtIrC19IZSF1W2W977+FSyl8TR3969DXXz762MtxUW4kxq4FNZbSrNYkHfxLFe8AbkjkLmszk4q6NwipOrEPSFiSBEo79Z+Gn/Oo/jcQv0SAHdrEqP4mFz5fnUf4w4/JdRNHZkVrOp7D3PZIvuL7gg7gjv51EMHx4zMBKtkANivO5OwLEjs2J5WtXmcZSlKSXaPqS5OOPx4cd7Tdl8Za5GXgH7TEC/3b7n5GmTijs5XNNo6xRKjaQLjShsDY92o8+XfTTwNkzZlGsgxP6GF2RlUtcEBTZdSgAFWHasL+FW1h8MsaKiiyqAAPIV1402vyVHzptJ/i7OT8dxSzqUEEEZY7skYDD353pqmZlPaBBNjvf2qV8IZMMRmEsr2MUbSOzNyJLG35n2qWdJfCSThJsMVaRAFZFBuwPIjaxIv866qkcm2+xT0EcPMXkxrMNCBogL9q5Ckk+QX8fKofnkoxWPmY3Ku8reGyqzC3stT/AKD4JOoxkLKyglbEg2DFGDC/jbQSKrEyvhpJlZQzqksRv9m40s3qBf41oyNuH5ipdw5FsB+05P8AXtUSi58t6lWQ26vnupIa3jc0QHfFWTEE2Nnjj3B3Gkm1r+Fj8avSCUmJWPMqp+IFc/5nMGnwz9oGOxceRO2/LuNdAon6MDyH4VWBFr/SID36rewB+NLDSZYQDfvFMWZcUCJJZXYiJX6sWQliw7gFuWubm9uVc3KjcY5DbxnlcWOmjw0gLJF+ml0kg9q6xpcctXbb0UeNPuTYKGBFjRQirYAA/V8AL+VMkUiwq00gKGZ11ELdidJC3F+YAtvT2cP9Xm17Af0PxqKVmsaYz8RgYaUSlyY3BQKRyPO9+/lTTmeaxxIsjEaH1AW3+78rX97U85lhpMUjDqXRiWS03gjbso3vsbhgN786qTMsxbL8Q+HnV9mU6bBkYG9nW5Hy8LHlWJOTeke+HJFRWTHfOM0MssMUe4ZtW3gPq/E6j7Co/wBIk8jS4aIt2Fist+Q/TSAkeWw9hUn4fxCmIzQoChbZ9BADID2SbXXZuXnem3j/AIfklwUOO0EAa4mUdw6xijeSnUV9h41uPZz+S04XfkiHE/DgwuPfCRsZNHVpq+8zohNh3DUxsPCrW49mIwcCGwZX7u/THa4PIc/rH6o352qAcJQNLjkx2KIWINqMjbKXVQqj05b8tql3HmYJIIlikWRQSSEIax7NroDdje1l5E2J2FdotHz2mjbxzGTkGGYW0o0ZNlKgA61FgdwLsLX3NVnl2WtOsjIwDQxNKQTbUqkBwD42N7d9quzCnDS5YMLPLGpeMqytKrMrEki5PNgbH15VS2P4axGFIWVSoe4UqbhhfldT6bVJNWIp1ZbPQVnsrrLh3uY0AdST9Uk2I9Dz9j41bdQjoo4UfBYQmUaZJiHK96LbsqfPmSO69TeoDVigSjBbXsbX/wAqbcFOVsrsvkRff4/jTvUOwmfXdoiHvqYfo+0B2yAeR5+Pdv4UA+43N4D2Otj13AC6he4O4t47GtecRB4NyB3j2/7XpJjOHIo5VnSNQUSUs/2ix0kN5nZ7n9o+NZ4rFn6ObAkMvNzvuOfL86ngDnlOX9TEEvqsSbkW5m/KltqwhN1HoPwrOqAooooApNim3A9aU0ixjdoelAYqO17Vmla0NzWWqgNqHcVBum9bZcJASGjlQgg2PaDLz/iqaI249aj/AErZd12U4kDmiCQf8tgx+QNAc7YfiPFqhC4mUKeY1XHzqxOhnivFy41YJJ3kiMbnTIdRGkC1mO49L23NVTC2zDyNWp/Z+wBbEzy22jiC+8jD8ozQF61VnTvIohw25DiRytjbbRZvmV+dWnVG9POOviokvskVz6ux/JRQFWzgW5D3pJiNl8TWtGeWQBQTYMbDwVSSfgCaMUToF/hVBfP9nAf+wxB7ziPwij/zq1sQToa3Oxt8Kqv+zjFbLpz44hvlFHVrmoDjSSVhIWBIa5NwbG9/Lzpe3FWLbY4mflbaRgLegNYZ9herxU8f3JZV+DkVNuljhZYY8Fio1AWWCJHsNtSRrZvUr/hoCxeg7MTJlxRiS0UrDc32cBhz8y1MvS7wWsY+mRXAd/0qd13Bu3uefrSD+z7mVpcRDf6yI4H7jWPycVY/SVDqy3EeSq3wdaA55wqqoLd/df5VnkOZmCVr7q+5H51qjXupXmvD0uHkVZBZ2RJVHiri+n94ciPKgJvwRly4vH3+tHa7C32VHI+pNvc1dtVN0LYgdZKv3kBHnpbff3q2aMGqVL3FJfoqKukKALggW7xyPrtzpUxpPM1xUBpjhVmAZVIG4BF7Ed/rTgIhe9t6Q4Y9sU40BTfTlnEkeJwqxOyMiO90JUjW1uY8kqqM1zOXEPrmkaR9IXU5uQBewv4bmpx01YotmbA/YjjUfAt+LVXzefwH+dClodAeeaZ58G31ZV6xQfvIAGFvNSP5auzFYON42jdFaMqQUI2ItytXNPRTMRnOFt3lx7GJq6anTUpANiQRfwuKpDljDcXvGhQ6SikiMW5L91ttxY8+Y872ppTHEM7JpUSDSVXkAWVtIvuN1FP3GfA8mWMqSvHI0oLApfZQbbhhsTvtvUTlGncfCokkac21TH7AZ4yStKyq7tvqYfVPiFG34HzFLMRxhNLiYdTHq4nRgCBuQRdjbv8ALkPnUbgYnepgvRfj3kAjw7MCFYSGyqQyhh2mIG17H0pirsZusfB0wK9rVhQdC6vraRf1sL/OttUyFVrh+KIMDip43jYNI+oMi6gdQG5N+yNV9reffVkmo/FwthZgXlhSRiT2iNzbly9Ky/6Kbn4vwgW7TxjbcXv68hVT8N8S404so8hkhdig1sLAE2BVed7dwq5UyPDjlBEP+Wv+VeyZZEASI4wQCQQgBHoQNqjVixRhDdF/dH4CttJ8A14kP7I/ClFbRAooooApt4ixfU4aaYKGMUbuATa+kE2v3cqcqZuMz/q/F/8A0S/4DQFb5d09QFh1+HkjXe7Iwe233bKalHF3SJBl5iEkczmZOsTQFtbvBLMLEXG3mK5skW9h41fvTfkuvLYpQO1h3Tf9mQBGH82g+1LBnwX0ntmONEEeGEcYV3Z2fU1lG2wAA7RHjVg5rhRJBLGeTxup/iUj86ovoKxGnMWH34HH8rKau/iDMOows83+7ikff9lSR86A5DTmR5GuiOg7Jepy3rCLNiHZ/wCFeyv4Mfeud73JP9b11xwuFGCw2gWXqYrDwGgUA6Vzn06Yj/WLj7scY/u3/OujDXL3TPOWzXEeRQfBFoBy6BeGlxOKxLuOxHA0fvOCv+AP8ahHEeXNh5JIX2aNyh9rir46AMj6nLDMeeJkZx+6nYX5q596rDpqwBjzKc/fKSD0ZF/MGqC1ugLDacoU/flmb4EL/wBFWMah3Q9GBk2Et3o59zK5PzqZGoDlPpDw/V5ri1/4zn+btfnVxcbZYMXw6j/aiggmW37CDUP5S1V30qZCiZu41G0zI7G31Nf1rHv8avpsjjODOFW4iMPVAjnpKab38bb0Bz50NZj1WawgmwkDxn+JTp/vAVfvGcerAYkf8JqpjLOBYsJm8aGVmEU6WOwOxUi9varr4rW+CxH/ANT/ACUmommalFx7Oc8BEGnQHkXUH+YVYHTpgdMmHmG11ZPdCCPkx+FQ3g2IPj8MpFx10ZI9GB+G1Wh034HXgFkHOKVT7MCp+ZFUyQ7onzcLjUBNtepSPNhsfcgVeZO1c2dH8BfMcMB/vEb2U3PyFdKWoDS5pI7UizvOHhYjSpGxF77/ANGo/ieLJR1WlI7yLKxvqNtEmkW3HMb1xfNBXfg6Ljk6oluF+vTlTPw3K0kQkcAEk2tysDbv96dzXWLyVow1To5t6VptWaYjyZR8EWoW5qT9I2JD5limU3HWsL/u2H4iosTzoCW9EC3znDf8z5RPXTlczdDa/wCuMP5CX/8AJq6ZqkOfunjE6sxRe5IU+bOfzqv8PBeLEPb6iJv4F5YwPlqqZ9Nx/wBavv8Aq4vbs/18aZ8JCBkuJe3afF4dCfJY5Ht8TQEdwkZLADmSAPU12DgYdEaL91VX4AD8q5Z6PsEJsxwqHcGZCR5Kbn8K6tFAFFFFAeMaRZY4EY3HM947zSyQ7H0qJf8AoLD4g9dJ1gcn7L2A07Cwt5VGCW6x4itU+IUKdxyPePCmBuAICLGTEEeBlP5CsI+jrCruOtBH/ENNgfcoH6FPT86WUkyz/Zj1b/EaV1UAooooBt+lN40wcf49lyzFm/6lx8dvzp8tUc6Q8wjhy3ENKNSshTSDYkydldz4E39jXzoylfZ62o10c5ZcuqeIeMiD4uK6Y45lDZdixJunUyX28FJX31AVz70fZC+Lx8KIOzGyySN3KqMCb+ZNgPWrx6UcQEyrFFja6BR6s6gCvRyt5JI5QWm2VT0Q4spmcNubLKv9wn8quDpDnc5Xixf9S3w2v8r1SfRJEXzSDSL6dbHyARgfmQPer/znKVxMEkDlgsqlSV5gHwvWeWTU1ssEnE5ZwkZZlUblmVfibV1jhnZEVBsFUKABysLflVC5DwvFDjUEjagk4Xfa2ltjcelX3U5eS/1Nx48f2M/pTeNcx9KUmrNMWf2/wArpm1cxcUETZpOCey2JZSfIyafwrXA227MciVaOh+DMM2Hy/CxDbRDHf1Khm/vMapfpykJx7X70iA9hv86v4JbYcht8K5x6X8V1uYzWNwrKn8qj86cMm5OxyJKJdHRdMy5RgwD+rPzd6lP0pvGo/wACQhctwYH/APPEfigJ+ZNPtq4SnK3s6Riq6KY6ZoLY+JyT24l/usw2tVwZViGEEQv+rj/wiq36bMACMLJ36nj9iAfxFWRgY7RIPBEHwUV0nJ4LZiKWTKL46maPOpHYfrI3Fu8BVIN/arp4kxrHBTm+xhkPxQ/51WPTFgAMbhn5damkn9xrX+DCrSzPLusw0kKndo2QH1UgflWpydRaJFdplLdH+2YwX27dwfRSR8wKtbpFhabLZ1v9VQ/8jAn5A1UnCBP0+CNwVkWZBbzDDUPkat7judky7EsvPqyL+TEA/ImtcreaokEsXZVnRPHfMUI+ykh/u2/Or0+lN41R3RM4GYrb7Ucg+QP/AE1d1qxzykpaNcaVbGXiRyRc9y/nUWzCxxKgcosPGPeQs5/EVKuJB2R57VDuH8T9IZpSPryEfwx2RfkleeVs7xLCymRlhQcuyPnSv6U3jWmEdkegrO1XKS6Zil6IDnPCGEkxiaoF7TjUBcX3udge83pxzPo+wHUvowsStpNiAbg9x+tTk2HvjB+yC3y/zNOWZbRt/XfTKXs6uMbjoiXRzw/Hh2mZUTUGCq+gah2TcBjuOY76nP0pvGmvIMJohHi5Ln+Ll8rU42plL2Ymo5PRzf0l4kyZniiTe0mn2VQB+FLsVh+q4ejJ5z4wv/IjqPwNMnGrH6fi78+vl+TmpRxZEf8A0/lv77H4hzXvbejyeWJuhvBFsyRv90kj+9tI+b10D9KbxqpegrLOziMQRzKxL7dpvxWrXtXm5pvLTOvHFVsz+lN40fSm8awtRauOc/Z0xj6PZcW1jv3H8K14OdggAPefxNeYj6reh/Co8+TYt3LpjCiaiVj0CwAY7E8zyralJrsy0r6JR9Kbxo+lN41HmyvGkf8Ay0HmIR+ZrSOHsXz+nN7xi3wDCly/l/o16H3LsS2k2O2prfGlX0pvGkmCjsCL3IO587C5+NKLVJSkn2VJV0Z/Sm8aKwtRWcp+y4x9BLIFUsxCqoJJPIAC5JPhaqG6SONGzOdMLhQXhVuyAN5XNxq8lAO1/Mnyv14gQQRcEEEHzpmw3CWHg1NDFHGTzKoAT7gXtXeFRdnOWyG9EfA82CaaWYpqkVVCKbkWJNy3L2F6k/SLEpyvF6wCOqY7i+4tpPkdVt6dstXc+lKMxwyvE6sAysCCGFwR4EGjtytjpUU30B/7fEgr+rTcjcWflfuvfl5Vcs4OlrGxsbHw25028P5RFBqEUaRg8wigXPnbnTyRSe3YjpUUDgis8nVtIY5ZD2WI/WAcmHOzE+ovVqcHy40Dq8UsbKo2lRjq7rKV0i/reteP4OwuIl1yQqWJ+sCVPlcqRepZFAFAUCwAsB6UlVaNZNvYnx2JEUbueSKW+AvXMuR5YcXmEW9+unUk+WsFj+NdEcScIx4wWkeawFtCSMqN6qvOk2UZHDhygjjVdGwNgWA7+0d61BqKMSVkirnDpQ4Vlw+LkL6mWeR3jYb31Em37wva1dJaai/FOQR4xk6wsOqN1KEA38bkH5VON4sslaHbIsJ1WFgj+5FEv8qKPypfasMFhgkaIt7KqqLm5sAALk863aa5tGrKu6Rb4vMMLhE1Hq2VnGk27ZG+q1rBR7VZqpYWHIUkzCGzBh/VqXAVqW0kZWiuOmnL74aGbvilt7OD+aCpplmZrJhUmVlZer1FlPZOkdrc91wedbM3hDqEYBlPMEXB9jSnC4FI4xGqqqAW0gADz25Ve4pDzZVPBmHOLzWTFfYVtQJFwSQR2SNu74Gpv0gwSPl8yxIXdgo0jmRqGq3nYUvwmGRJAEVVW5sFAA38hTjjY7oasncrCVKiiOjlOqzOISaoiNQKsLE6kYAWPmRV9WqN4vheDFMBNGrEcm5MPRhuKfMrytMPEsSaiq3trYsdzfdmNzTk/LYjrRGOKeIYhOuH1jrRY6DzYsLiw+1t4VHuj/Hw4gLHEwJjUFtiLEnfmNzqNTTM8ihbEicxIZQLLIR2htbnSDJOGIMIXMEejWbtuTy8L8h5Vj60byZKlSwr21ZJuAa045ZOrbqtPWW7Ou9ve29TEljF9PAzBUAJ1qwJH2dIvc+V1A96UcUYvRD6/wBfnSHh7InWcTTOHm0up0iyWLXFgd7gbX762cW4XESPEsSx9X9p3Y3G45KBvtRw8I6KayskKLsLeArK1Z6aCKmJzs5U4qd5cdOxFmeaTsAcjrIA9ak/SlhZ4Isuw7jTHHhh6dZ+sv5jsj3qV5T0fStmEmKxQVRrLqiEHtarj2+dSbpB4U/0hAqghXUEox5dq2oH+Ub91epyVo44uma+iID/AEXFZNJ1SXP3zqPa+VvappamHgTLJ4MGkWIKFkuFKX3HncDf0qQ2rzzjcmdYvRhai1Z2otWcS2aMQOyfSvMN9Uf13mtmIjupHlRhl7A9K1WiXs9tRas7UaaziWxDhG7cg8CPmN/wpXatGDQ6pL8i23wpVatSjbImYWrytlq9rOJbM7VrxA7JooruYEmE2b12pViV7JoooBLhNm9aV4gdk+le0UA3Iu4p0tRRQBamxk7XvXtFAOVqbZoxqPrRRQC+EdkegrO1FFAJMcOVKlGwryigEmNHaHpSqT6p9KKKAQQp2h6il86XU+lFFAJMGna9jS61FFQCLGruPSk+iiiqByiHZHoKztRRQCSOP9IfevcanKiigFIFe2ooqAbJV7R9TW2VewtFFUG3BciKU2ooqALUWooqgxcbH0NY4cdkelFFAbLUWooqA04Zefqa3WoooAtRRRQ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395536" y="3501008"/>
            <a:ext cx="2520280" cy="23762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3419872" y="4149080"/>
            <a:ext cx="2520280" cy="23762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6012160" y="1700808"/>
            <a:ext cx="2520280" cy="23762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2987824" y="1412776"/>
            <a:ext cx="2520280" cy="23762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539552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/>
              <a:t>Kaj zmorem?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3059832" y="1916832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/>
              <a:t>Kaj me zanima?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3491880" y="49411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/>
              <a:t>Kako delam?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6012160" y="227687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/>
              <a:t>Ali sem zdrav?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827584" y="50131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SPOSOBNOSTI</a:t>
            </a:r>
          </a:p>
        </p:txBody>
      </p:sp>
      <p:sp>
        <p:nvSpPr>
          <p:cNvPr id="14" name="PoljeZBesedilom 13"/>
          <p:cNvSpPr txBox="1"/>
          <p:nvPr/>
        </p:nvSpPr>
        <p:spPr>
          <a:xfrm>
            <a:off x="3635896" y="27809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INTERESI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6516216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ZDRAVJE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3707904" y="551723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DELOVNE-UČNE NAVADE</a:t>
            </a:r>
          </a:p>
        </p:txBody>
      </p:sp>
      <p:sp>
        <p:nvSpPr>
          <p:cNvPr id="17" name="Elipsa 16"/>
          <p:cNvSpPr/>
          <p:nvPr/>
        </p:nvSpPr>
        <p:spPr>
          <a:xfrm>
            <a:off x="6660232" y="4437112"/>
            <a:ext cx="2160240" cy="19888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oljeZBesedilom 17"/>
          <p:cNvSpPr txBox="1"/>
          <p:nvPr/>
        </p:nvSpPr>
        <p:spPr>
          <a:xfrm>
            <a:off x="6804248" y="522920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b="1" dirty="0"/>
          </a:p>
          <a:p>
            <a:pPr algn="ctr"/>
            <a:r>
              <a:rPr lang="sl-SI" dirty="0"/>
              <a:t>OSEBNOSTNE LASTNOSTI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6732240" y="49411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Kakšen sem?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-1620688" y="1556792"/>
            <a:ext cx="4248472" cy="4032448"/>
          </a:xfrm>
          <a:prstGeom prst="ellipse">
            <a:avLst/>
          </a:prstGeom>
          <a:solidFill>
            <a:srgbClr val="FDB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0" y="3140968"/>
            <a:ext cx="27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/>
              <a:t>SPOZNAVANJE POKLICA</a:t>
            </a: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1331640" y="764704"/>
            <a:ext cx="792088" cy="1008112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V="1">
            <a:off x="1835696" y="1412776"/>
            <a:ext cx="1296144" cy="792088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>
            <a:off x="1115616" y="5445224"/>
            <a:ext cx="1800200" cy="720080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/>
          <p:cNvCxnSpPr/>
          <p:nvPr/>
        </p:nvCxnSpPr>
        <p:spPr>
          <a:xfrm>
            <a:off x="2339752" y="4509120"/>
            <a:ext cx="2160240" cy="0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konektor 10"/>
          <p:cNvCxnSpPr/>
          <p:nvPr/>
        </p:nvCxnSpPr>
        <p:spPr>
          <a:xfrm flipV="1">
            <a:off x="2051720" y="2348880"/>
            <a:ext cx="2016224" cy="504056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konektor 11"/>
          <p:cNvCxnSpPr/>
          <p:nvPr/>
        </p:nvCxnSpPr>
        <p:spPr>
          <a:xfrm flipV="1">
            <a:off x="2555776" y="3501008"/>
            <a:ext cx="1656184" cy="144016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konektor 12"/>
          <p:cNvCxnSpPr/>
          <p:nvPr/>
        </p:nvCxnSpPr>
        <p:spPr>
          <a:xfrm>
            <a:off x="1979712" y="4869160"/>
            <a:ext cx="1944216" cy="432048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2123728" y="40466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Poiskati naziv poklica.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3203848" y="119675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Naloge, zadolžitve.</a:t>
            </a:r>
          </a:p>
        </p:txBody>
      </p:sp>
      <p:sp>
        <p:nvSpPr>
          <p:cNvPr id="18" name="PoljeZBesedilom 17"/>
          <p:cNvSpPr txBox="1"/>
          <p:nvPr/>
        </p:nvSpPr>
        <p:spPr>
          <a:xfrm>
            <a:off x="4499992" y="422108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Potrebna znanja.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4283968" y="314096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Delovna sredstva, pripomočki, </a:t>
            </a:r>
          </a:p>
          <a:p>
            <a:r>
              <a:rPr lang="sl-SI" sz="2400" dirty="0"/>
              <a:t>metode dela.</a:t>
            </a:r>
          </a:p>
        </p:txBody>
      </p:sp>
      <p:sp>
        <p:nvSpPr>
          <p:cNvPr id="23" name="PoljeZBesedilom 22"/>
          <p:cNvSpPr txBox="1"/>
          <p:nvPr/>
        </p:nvSpPr>
        <p:spPr>
          <a:xfrm>
            <a:off x="4211960" y="206084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Tipična delovna mesta, urnik,</a:t>
            </a:r>
          </a:p>
          <a:p>
            <a:r>
              <a:rPr lang="sl-SI" sz="2400" dirty="0"/>
              <a:t>pogoji dela.</a:t>
            </a:r>
          </a:p>
        </p:txBody>
      </p:sp>
      <p:sp>
        <p:nvSpPr>
          <p:cNvPr id="25" name="PoljeZBesedilom 24"/>
          <p:cNvSpPr txBox="1"/>
          <p:nvPr/>
        </p:nvSpPr>
        <p:spPr>
          <a:xfrm>
            <a:off x="3923928" y="508518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Poti izobraževanja.</a:t>
            </a:r>
          </a:p>
        </p:txBody>
      </p:sp>
      <p:sp>
        <p:nvSpPr>
          <p:cNvPr id="27" name="PoljeZBesedilom 26"/>
          <p:cNvSpPr txBox="1"/>
          <p:nvPr/>
        </p:nvSpPr>
        <p:spPr>
          <a:xfrm>
            <a:off x="2915816" y="5657671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Motivacija za poklic (ugled, denar, potovanja, nezahtevna šola, dinamičnost dela, moderen poklic … ?)</a:t>
            </a:r>
          </a:p>
        </p:txBody>
      </p:sp>
      <p:cxnSp>
        <p:nvCxnSpPr>
          <p:cNvPr id="28" name="Raven konektor 27"/>
          <p:cNvCxnSpPr/>
          <p:nvPr/>
        </p:nvCxnSpPr>
        <p:spPr>
          <a:xfrm>
            <a:off x="395536" y="5517232"/>
            <a:ext cx="360040" cy="432048"/>
          </a:xfrm>
          <a:prstGeom prst="line">
            <a:avLst/>
          </a:prstGeom>
          <a:ln w="31750">
            <a:solidFill>
              <a:srgbClr val="FDB9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jeZBesedilom 29"/>
          <p:cNvSpPr txBox="1"/>
          <p:nvPr/>
        </p:nvSpPr>
        <p:spPr>
          <a:xfrm>
            <a:off x="395536" y="609329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FF0000"/>
                </a:solidFill>
              </a:rPr>
              <a:t>Razpis!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5" grpId="0"/>
      <p:bldP spid="16" grpId="0"/>
      <p:bldP spid="18" grpId="0"/>
      <p:bldP spid="20" grpId="0"/>
      <p:bldP spid="23" grpId="0"/>
      <p:bldP spid="25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mka.si/img/product/strokovna-literatura/druzboslovje/259298/97886341417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92" y="2276872"/>
            <a:ext cx="2677903" cy="411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1043608" y="62068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FF0000"/>
                </a:solidFill>
              </a:rPr>
              <a:t>KJE DOBITI INFORMACIJE O POKLICIH?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323528" y="1364188"/>
            <a:ext cx="669674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b="1" dirty="0"/>
              <a:t> Učitelji, svetovalni delavec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dirty="0"/>
              <a:t> Zavod za zaposlovanje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dirty="0"/>
              <a:t> Internet: spletne strani srednjih šol; Ministrstvo za izobraževanje, znanost in šport (vpis v srednje šole); Javni sklad RS za razvoj kadrov in štipendije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 err="1"/>
              <a:t>Youtube</a:t>
            </a:r>
            <a:r>
              <a:rPr lang="sl-SI" b="1" dirty="0"/>
              <a:t> – filmčki To bo moj poklic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b="1" dirty="0"/>
              <a:t> </a:t>
            </a:r>
            <a:r>
              <a:rPr lang="sl-SI" b="1" dirty="0" err="1"/>
              <a:t>Mojaizbira.si</a:t>
            </a:r>
            <a:endParaRPr lang="sl-SI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dirty="0"/>
              <a:t>Dijaški.net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dirty="0" err="1"/>
              <a:t>Informativa</a:t>
            </a:r>
            <a:endParaRPr lang="sl-SI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dirty="0"/>
              <a:t> </a:t>
            </a:r>
            <a:r>
              <a:rPr lang="sl-SI" b="1" dirty="0"/>
              <a:t>Dnevi odprtih vrat srednjih šol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l-SI" b="1" dirty="0"/>
              <a:t> Informativni dnevi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14348" y="214290"/>
            <a:ext cx="795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O ČEM SE JE DOBRO POZANIMATI NA INFORMATIVNIH DNEVIH (16. in 17. 2. 2024)</a:t>
            </a:r>
            <a:endParaRPr lang="sl-SI" sz="3200" b="1" u="sng" dirty="0">
              <a:solidFill>
                <a:srgbClr val="7030A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67544" y="1700808"/>
            <a:ext cx="79928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sz="2400" dirty="0"/>
              <a:t>Ali pouk poteka v turnusih?</a:t>
            </a:r>
          </a:p>
          <a:p>
            <a:pPr marL="342900" indent="-342900">
              <a:buAutoNum type="arabicPeriod"/>
            </a:pPr>
            <a:r>
              <a:rPr lang="sl-SI" sz="2400" dirty="0"/>
              <a:t>Kako je z malico?</a:t>
            </a:r>
          </a:p>
          <a:p>
            <a:pPr marL="342900" indent="-342900">
              <a:buAutoNum type="arabicPeriod"/>
            </a:pPr>
            <a:r>
              <a:rPr lang="sl-SI" sz="2400" dirty="0"/>
              <a:t>Ali ima šola telovadnico, garderobo?</a:t>
            </a:r>
          </a:p>
          <a:p>
            <a:pPr marL="342900" indent="-342900">
              <a:buAutoNum type="arabicPeriod"/>
            </a:pPr>
            <a:r>
              <a:rPr lang="sl-SI" sz="2400" dirty="0"/>
              <a:t>Kakšne interesne dejavnosti, obvezne izbirne vsebine ponuja šola?</a:t>
            </a:r>
          </a:p>
          <a:p>
            <a:pPr marL="342900" indent="-342900">
              <a:buAutoNum type="arabicPeriod"/>
            </a:pPr>
            <a:r>
              <a:rPr lang="sl-SI" sz="2400" dirty="0"/>
              <a:t>Praksa – potek, si jo lahko izberejo sami …</a:t>
            </a:r>
          </a:p>
          <a:p>
            <a:pPr marL="342900" indent="-342900">
              <a:buAutoNum type="arabicPeriod"/>
            </a:pPr>
            <a:r>
              <a:rPr lang="sl-SI" sz="2400" dirty="0"/>
              <a:t>Kateri tuji jeziki so na voljo?</a:t>
            </a:r>
          </a:p>
          <a:p>
            <a:pPr marL="342900" indent="-342900">
              <a:buAutoNum type="arabicPeriod"/>
            </a:pPr>
            <a:r>
              <a:rPr lang="sl-SI" sz="2400" dirty="0"/>
              <a:t>Ali šola izvaja t.i. “5. predmet” oz. predmet splošne mature na šoli?</a:t>
            </a:r>
          </a:p>
          <a:p>
            <a:pPr marL="342900" indent="-342900">
              <a:buAutoNum type="arabicPeriod"/>
            </a:pPr>
            <a:r>
              <a:rPr lang="sl-SI" sz="2400" dirty="0"/>
              <a:t>Kakšen je uspeh dijakov – osip?</a:t>
            </a:r>
          </a:p>
          <a:p>
            <a:pPr marL="342900" indent="-342900">
              <a:buAutoNum type="arabicPeriod"/>
            </a:pPr>
            <a:r>
              <a:rPr lang="sl-SI" sz="2400" dirty="0"/>
              <a:t>Kakšno je dijaško organiziranje?</a:t>
            </a:r>
          </a:p>
          <a:p>
            <a:pPr marL="342900" indent="-342900">
              <a:buAutoNum type="arabicPeriod"/>
            </a:pPr>
            <a:r>
              <a:rPr lang="sl-SI" sz="2400" dirty="0"/>
              <a:t>Kakšni statusi so na voljo za dijake (športnik, kulturnik, vozač)?</a:t>
            </a:r>
          </a:p>
          <a:p>
            <a:pPr marL="342900" indent="-342900">
              <a:buAutoNum type="arabicPeriod"/>
            </a:pPr>
            <a:endParaRPr lang="sl-SI" sz="2400" dirty="0"/>
          </a:p>
          <a:p>
            <a:pPr marL="342900" indent="-342900">
              <a:buAutoNum type="arabicPeriod"/>
            </a:pPr>
            <a:endParaRPr lang="sl-SI" dirty="0"/>
          </a:p>
          <a:p>
            <a:pPr marL="342900" indent="-342900"/>
            <a:r>
              <a:rPr lang="sl-SI" dirty="0"/>
              <a:t>(povzeto po </a:t>
            </a:r>
            <a:r>
              <a:rPr lang="sl-SI" dirty="0" err="1"/>
              <a:t>www.filternet.si</a:t>
            </a:r>
            <a:r>
              <a:rPr lang="sl-SI" dirty="0"/>
              <a:t>)</a:t>
            </a:r>
          </a:p>
          <a:p>
            <a:pPr marL="342900" indent="-342900">
              <a:buAutoNum type="arabicPeriod"/>
            </a:pPr>
            <a:endParaRPr lang="sl-SI" dirty="0"/>
          </a:p>
          <a:p>
            <a:pPr marL="342900" indent="-342900"/>
            <a:endParaRPr lang="sl-SI" dirty="0"/>
          </a:p>
          <a:p>
            <a:pPr marL="342900" indent="-342900">
              <a:buAutoNum type="arabicPeriod"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285852" y="50004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Calibri" pitchFamily="34" charset="0"/>
              </a:rPr>
              <a:t>SREDNJEŠOLSKI PROGRAMI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85786" y="1357298"/>
          <a:ext cx="71438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Calibri" pitchFamily="34" charset="0"/>
              </a:rPr>
              <a:t>SREDNJEŠOLSKI PROGRAMI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785786" y="1357298"/>
          <a:ext cx="71438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Calibri" pitchFamily="34" charset="0"/>
              </a:rPr>
              <a:t>SREDNJEŠOLSKI PROGRAMI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785786" y="1357298"/>
          <a:ext cx="71438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1486</Words>
  <Application>Microsoft Office PowerPoint</Application>
  <PresentationFormat>Diaprojekcija na zaslonu (4:3)</PresentationFormat>
  <Paragraphs>286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SREDNJEŠOLSKI PROGRAMI</vt:lpstr>
      <vt:lpstr>SREDNJEŠOLSKI PROGRAMI</vt:lpstr>
      <vt:lpstr>SREDNJEŠOLSKI PROGRAMI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Uporabnik</dc:creator>
  <cp:lastModifiedBy>Sabina Breznik</cp:lastModifiedBy>
  <cp:revision>138</cp:revision>
  <dcterms:created xsi:type="dcterms:W3CDTF">2013-10-14T07:09:52Z</dcterms:created>
  <dcterms:modified xsi:type="dcterms:W3CDTF">2024-01-13T16:57:33Z</dcterms:modified>
</cp:coreProperties>
</file>